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82"/>
  </p:notesMasterIdLst>
  <p:sldIdLst>
    <p:sldId id="256" r:id="rId8"/>
    <p:sldId id="260" r:id="rId9"/>
    <p:sldId id="261" r:id="rId10"/>
    <p:sldId id="262" r:id="rId11"/>
    <p:sldId id="263" r:id="rId12"/>
    <p:sldId id="264" r:id="rId13"/>
    <p:sldId id="265" r:id="rId14"/>
    <p:sldId id="267" r:id="rId15"/>
    <p:sldId id="268" r:id="rId16"/>
    <p:sldId id="269" r:id="rId17"/>
    <p:sldId id="270" r:id="rId18"/>
    <p:sldId id="271" r:id="rId19"/>
    <p:sldId id="272" r:id="rId20"/>
    <p:sldId id="291" r:id="rId21"/>
    <p:sldId id="273" r:id="rId22"/>
    <p:sldId id="275" r:id="rId23"/>
    <p:sldId id="274" r:id="rId24"/>
    <p:sldId id="276" r:id="rId25"/>
    <p:sldId id="277" r:id="rId26"/>
    <p:sldId id="333" r:id="rId27"/>
    <p:sldId id="293" r:id="rId28"/>
    <p:sldId id="292"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34" r:id="rId42"/>
    <p:sldId id="307" r:id="rId43"/>
    <p:sldId id="306" r:id="rId44"/>
    <p:sldId id="332" r:id="rId45"/>
    <p:sldId id="308" r:id="rId46"/>
    <p:sldId id="310" r:id="rId47"/>
    <p:sldId id="309" r:id="rId48"/>
    <p:sldId id="311" r:id="rId49"/>
    <p:sldId id="312" r:id="rId50"/>
    <p:sldId id="313" r:id="rId51"/>
    <p:sldId id="314" r:id="rId52"/>
    <p:sldId id="315" r:id="rId53"/>
    <p:sldId id="316" r:id="rId54"/>
    <p:sldId id="317" r:id="rId55"/>
    <p:sldId id="318" r:id="rId56"/>
    <p:sldId id="319" r:id="rId57"/>
    <p:sldId id="320" r:id="rId58"/>
    <p:sldId id="322" r:id="rId59"/>
    <p:sldId id="323" r:id="rId60"/>
    <p:sldId id="324" r:id="rId61"/>
    <p:sldId id="325" r:id="rId62"/>
    <p:sldId id="326" r:id="rId63"/>
    <p:sldId id="321" r:id="rId64"/>
    <p:sldId id="290" r:id="rId65"/>
    <p:sldId id="278" r:id="rId66"/>
    <p:sldId id="327" r:id="rId67"/>
    <p:sldId id="328" r:id="rId68"/>
    <p:sldId id="329" r:id="rId69"/>
    <p:sldId id="330" r:id="rId70"/>
    <p:sldId id="331" r:id="rId71"/>
    <p:sldId id="280" r:id="rId72"/>
    <p:sldId id="281" r:id="rId73"/>
    <p:sldId id="282" r:id="rId74"/>
    <p:sldId id="283" r:id="rId75"/>
    <p:sldId id="284" r:id="rId76"/>
    <p:sldId id="285" r:id="rId77"/>
    <p:sldId id="286" r:id="rId78"/>
    <p:sldId id="287" r:id="rId79"/>
    <p:sldId id="288" r:id="rId80"/>
    <p:sldId id="289"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009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4" d="100"/>
          <a:sy n="154" d="100"/>
        </p:scale>
        <p:origin x="200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428F0D-4586-4FF0-A7CD-57248B028EED}" type="datetimeFigureOut">
              <a:rPr lang="en-US" smtClean="0"/>
              <a:t>3/23/2026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B3AC2-0DC2-4558-86AB-D95015420A05}" type="slidenum">
              <a:rPr lang="en-US" smtClean="0"/>
              <a:t>‹#›</a:t>
            </a:fld>
            <a:endParaRPr lang="en-US"/>
          </a:p>
        </p:txBody>
      </p:sp>
    </p:spTree>
    <p:extLst>
      <p:ext uri="{BB962C8B-B14F-4D97-AF65-F5344CB8AC3E}">
        <p14:creationId xmlns:p14="http://schemas.microsoft.com/office/powerpoint/2010/main" val="177780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teal">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3326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87083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70930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teal">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03978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608917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66396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98615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51669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253298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7737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279385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452823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083371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781873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56386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teal">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8273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2446333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989896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121239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507848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4180161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267419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125190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2226253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972772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230698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413742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teal">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28326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2584052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12516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039076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2066352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91245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381000" y="6324600"/>
            <a:ext cx="2133600" cy="365125"/>
          </a:xfrm>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4128099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638765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967139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934782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0873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49940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12"/>
          </p:nvPr>
        </p:nvSpPr>
        <p:spPr>
          <a:xfrm>
            <a:off x="381000" y="6324600"/>
            <a:ext cx="2133600" cy="365125"/>
          </a:xfrm>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268838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309887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245147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1890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457200" y="6324600"/>
            <a:ext cx="2133600" cy="365125"/>
          </a:xfrm>
        </p:spPr>
        <p:txBody>
          <a:bodyPr/>
          <a:lstStyle/>
          <a:p>
            <a:fld id="{60FCD170-1CEA-42F9-8A2C-641998CDF461}" type="slidenum">
              <a:rPr lang="en-US" smtClean="0"/>
              <a:t>‹#›</a:t>
            </a:fld>
            <a:endParaRPr lang="en-US"/>
          </a:p>
        </p:txBody>
      </p:sp>
    </p:spTree>
    <p:extLst>
      <p:ext uri="{BB962C8B-B14F-4D97-AF65-F5344CB8AC3E}">
        <p14:creationId xmlns:p14="http://schemas.microsoft.com/office/powerpoint/2010/main" val="113144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28600"/>
            <a:ext cx="9170894"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0FCD170-1CEA-42F9-8A2C-641998CDF461}" type="slidenum">
              <a:rPr lang="en-US" smtClean="0"/>
              <a:pPr/>
              <a:t>‹#›</a:t>
            </a:fld>
            <a:endParaRPr lang="en-US" dirty="0"/>
          </a:p>
        </p:txBody>
      </p:sp>
    </p:spTree>
    <p:extLst>
      <p:ext uri="{BB962C8B-B14F-4D97-AF65-F5344CB8AC3E}">
        <p14:creationId xmlns:p14="http://schemas.microsoft.com/office/powerpoint/2010/main" val="420518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009CA6"/>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28600"/>
            <a:ext cx="9170894"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0FCD170-1CEA-42F9-8A2C-641998CDF461}" type="slidenum">
              <a:rPr lang="en-US" smtClean="0"/>
              <a:pPr/>
              <a:t>‹#›</a:t>
            </a:fld>
            <a:endParaRPr lang="en-US" dirty="0"/>
          </a:p>
        </p:txBody>
      </p:sp>
    </p:spTree>
    <p:extLst>
      <p:ext uri="{BB962C8B-B14F-4D97-AF65-F5344CB8AC3E}">
        <p14:creationId xmlns:p14="http://schemas.microsoft.com/office/powerpoint/2010/main" val="385857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1" kern="1200">
          <a:solidFill>
            <a:srgbClr val="003D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56309"/>
            <a:ext cx="9206753" cy="711430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0FCD170-1CEA-42F9-8A2C-641998CDF461}" type="slidenum">
              <a:rPr lang="en-US" smtClean="0"/>
              <a:pPr/>
              <a:t>‹#›</a:t>
            </a:fld>
            <a:endParaRPr lang="en-US" dirty="0"/>
          </a:p>
        </p:txBody>
      </p:sp>
    </p:spTree>
    <p:extLst>
      <p:ext uri="{BB962C8B-B14F-4D97-AF65-F5344CB8AC3E}">
        <p14:creationId xmlns:p14="http://schemas.microsoft.com/office/powerpoint/2010/main" val="534430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78"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66700"/>
            <a:ext cx="9220200" cy="71247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0FCD170-1CEA-42F9-8A2C-641998CDF461}" type="slidenum">
              <a:rPr lang="en-US" smtClean="0"/>
              <a:pPr/>
              <a:t>‹#›</a:t>
            </a:fld>
            <a:endParaRPr lang="en-US" dirty="0"/>
          </a:p>
        </p:txBody>
      </p:sp>
    </p:spTree>
    <p:extLst>
      <p:ext uri="{BB962C8B-B14F-4D97-AF65-F5344CB8AC3E}">
        <p14:creationId xmlns:p14="http://schemas.microsoft.com/office/powerpoint/2010/main" val="38989154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pmgsandiego.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ZNetSupport@rchsd.org" TargetMode="External"/><Relationship Id="rId2" Type="http://schemas.openxmlformats.org/officeDocument/2006/relationships/hyperlink" Target="https://eznet.rchsd.org/" TargetMode="External"/><Relationship Id="rId1" Type="http://schemas.openxmlformats.org/officeDocument/2006/relationships/slideLayout" Target="../slideLayouts/slideLayout2.xml"/><Relationship Id="rId4" Type="http://schemas.openxmlformats.org/officeDocument/2006/relationships/hyperlink" Target="http://www.cpmgsandiego.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Rady Children’s Health Network (RCHN)</a:t>
            </a:r>
          </a:p>
        </p:txBody>
      </p:sp>
      <p:sp>
        <p:nvSpPr>
          <p:cNvPr id="3" name="Subtitle 2"/>
          <p:cNvSpPr>
            <a:spLocks noGrp="1"/>
          </p:cNvSpPr>
          <p:nvPr>
            <p:ph type="subTitle" idx="1"/>
          </p:nvPr>
        </p:nvSpPr>
        <p:spPr/>
        <p:txBody>
          <a:bodyPr/>
          <a:lstStyle/>
          <a:p>
            <a:r>
              <a:rPr lang="en-US" dirty="0"/>
              <a:t>Authorization Training Workshop</a:t>
            </a:r>
          </a:p>
        </p:txBody>
      </p:sp>
    </p:spTree>
    <p:extLst>
      <p:ext uri="{BB962C8B-B14F-4D97-AF65-F5344CB8AC3E}">
        <p14:creationId xmlns:p14="http://schemas.microsoft.com/office/powerpoint/2010/main" val="92619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3F8E-A235-0FEA-B24B-43113B78E189}"/>
              </a:ext>
            </a:extLst>
          </p:cNvPr>
          <p:cNvSpPr>
            <a:spLocks noGrp="1"/>
          </p:cNvSpPr>
          <p:nvPr>
            <p:ph type="title"/>
          </p:nvPr>
        </p:nvSpPr>
        <p:spPr>
          <a:xfrm>
            <a:off x="457200" y="274638"/>
            <a:ext cx="8229600" cy="4906962"/>
          </a:xfrm>
        </p:spPr>
        <p:txBody>
          <a:bodyPr>
            <a:normAutofit/>
          </a:bodyPr>
          <a:lstStyle/>
          <a:p>
            <a:r>
              <a:rPr lang="en-US" sz="4800" dirty="0"/>
              <a:t>Authorizations</a:t>
            </a:r>
          </a:p>
        </p:txBody>
      </p:sp>
      <p:sp>
        <p:nvSpPr>
          <p:cNvPr id="3" name="Slide Number Placeholder 2">
            <a:extLst>
              <a:ext uri="{FF2B5EF4-FFF2-40B4-BE49-F238E27FC236}">
                <a16:creationId xmlns:a16="http://schemas.microsoft.com/office/drawing/2014/main" id="{EE3C1848-1B78-6B61-258A-3B1DAB34D1A5}"/>
              </a:ext>
            </a:extLst>
          </p:cNvPr>
          <p:cNvSpPr>
            <a:spLocks noGrp="1"/>
          </p:cNvSpPr>
          <p:nvPr>
            <p:ph type="sldNum" sz="quarter" idx="12"/>
          </p:nvPr>
        </p:nvSpPr>
        <p:spPr/>
        <p:txBody>
          <a:bodyPr/>
          <a:lstStyle/>
          <a:p>
            <a:fld id="{60FCD170-1CEA-42F9-8A2C-641998CDF461}" type="slidenum">
              <a:rPr lang="en-US" smtClean="0"/>
              <a:t>10</a:t>
            </a:fld>
            <a:endParaRPr lang="en-US"/>
          </a:p>
        </p:txBody>
      </p:sp>
    </p:spTree>
    <p:extLst>
      <p:ext uri="{BB962C8B-B14F-4D97-AF65-F5344CB8AC3E}">
        <p14:creationId xmlns:p14="http://schemas.microsoft.com/office/powerpoint/2010/main" val="62812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4802-1652-B9AA-C612-09F44E09D5E6}"/>
              </a:ext>
            </a:extLst>
          </p:cNvPr>
          <p:cNvSpPr>
            <a:spLocks noGrp="1"/>
          </p:cNvSpPr>
          <p:nvPr>
            <p:ph type="title"/>
          </p:nvPr>
        </p:nvSpPr>
        <p:spPr/>
        <p:txBody>
          <a:bodyPr>
            <a:normAutofit fontScale="90000"/>
          </a:bodyPr>
          <a:lstStyle/>
          <a:p>
            <a:r>
              <a:rPr lang="en-US" dirty="0"/>
              <a:t>Decision Turn Around Time (TAT)</a:t>
            </a:r>
          </a:p>
        </p:txBody>
      </p:sp>
      <p:sp>
        <p:nvSpPr>
          <p:cNvPr id="3" name="Content Placeholder 2">
            <a:extLst>
              <a:ext uri="{FF2B5EF4-FFF2-40B4-BE49-F238E27FC236}">
                <a16:creationId xmlns:a16="http://schemas.microsoft.com/office/drawing/2014/main" id="{27F5373F-0528-AC74-CC03-EEEBDD1D7561}"/>
              </a:ext>
            </a:extLst>
          </p:cNvPr>
          <p:cNvSpPr>
            <a:spLocks noGrp="1"/>
          </p:cNvSpPr>
          <p:nvPr>
            <p:ph idx="1"/>
          </p:nvPr>
        </p:nvSpPr>
        <p:spPr/>
        <p:txBody>
          <a:bodyPr>
            <a:normAutofit lnSpcReduction="10000"/>
          </a:bodyPr>
          <a:lstStyle/>
          <a:p>
            <a:r>
              <a:rPr lang="en-US" dirty="0"/>
              <a:t>Rules apply to all lines of business.</a:t>
            </a:r>
          </a:p>
          <a:p>
            <a:endParaRPr lang="en-US" dirty="0"/>
          </a:p>
          <a:p>
            <a:r>
              <a:rPr lang="en-US" dirty="0"/>
              <a:t>Urgent – 72 Hours</a:t>
            </a:r>
          </a:p>
          <a:p>
            <a:pPr lvl="1"/>
            <a:r>
              <a:rPr lang="en-US" dirty="0"/>
              <a:t>Authorizations must meet the State of California provided definition of medical urgency – the treatment is needed to prevent serious deterioration in the member’s health.</a:t>
            </a:r>
          </a:p>
          <a:p>
            <a:r>
              <a:rPr lang="en-US" dirty="0"/>
              <a:t>Routine – 5 Business Days</a:t>
            </a:r>
          </a:p>
          <a:p>
            <a:r>
              <a:rPr lang="en-US" dirty="0"/>
              <a:t>Retrospective – 30 Calendar Days</a:t>
            </a:r>
          </a:p>
        </p:txBody>
      </p:sp>
      <p:sp>
        <p:nvSpPr>
          <p:cNvPr id="4" name="Slide Number Placeholder 3">
            <a:extLst>
              <a:ext uri="{FF2B5EF4-FFF2-40B4-BE49-F238E27FC236}">
                <a16:creationId xmlns:a16="http://schemas.microsoft.com/office/drawing/2014/main" id="{ACDCC3AB-A8FE-23C1-3667-86E3D832E6AF}"/>
              </a:ext>
            </a:extLst>
          </p:cNvPr>
          <p:cNvSpPr>
            <a:spLocks noGrp="1"/>
          </p:cNvSpPr>
          <p:nvPr>
            <p:ph type="sldNum" sz="quarter" idx="12"/>
          </p:nvPr>
        </p:nvSpPr>
        <p:spPr/>
        <p:txBody>
          <a:bodyPr/>
          <a:lstStyle/>
          <a:p>
            <a:fld id="{60FCD170-1CEA-42F9-8A2C-641998CDF461}" type="slidenum">
              <a:rPr lang="en-US" smtClean="0"/>
              <a:t>11</a:t>
            </a:fld>
            <a:endParaRPr lang="en-US"/>
          </a:p>
        </p:txBody>
      </p:sp>
    </p:spTree>
    <p:extLst>
      <p:ext uri="{BB962C8B-B14F-4D97-AF65-F5344CB8AC3E}">
        <p14:creationId xmlns:p14="http://schemas.microsoft.com/office/powerpoint/2010/main" val="32042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1BA6-89EB-CD3D-1FAA-6F8002B32753}"/>
              </a:ext>
            </a:extLst>
          </p:cNvPr>
          <p:cNvSpPr>
            <a:spLocks noGrp="1"/>
          </p:cNvSpPr>
          <p:nvPr>
            <p:ph type="title"/>
          </p:nvPr>
        </p:nvSpPr>
        <p:spPr/>
        <p:txBody>
          <a:bodyPr/>
          <a:lstStyle/>
          <a:p>
            <a:r>
              <a:rPr lang="en-US" dirty="0"/>
              <a:t>Website Resources</a:t>
            </a:r>
          </a:p>
        </p:txBody>
      </p:sp>
      <p:sp>
        <p:nvSpPr>
          <p:cNvPr id="3" name="Content Placeholder 2">
            <a:extLst>
              <a:ext uri="{FF2B5EF4-FFF2-40B4-BE49-F238E27FC236}">
                <a16:creationId xmlns:a16="http://schemas.microsoft.com/office/drawing/2014/main" id="{808F4EB6-F371-CCDF-75CF-4DE7D44AA2FC}"/>
              </a:ext>
            </a:extLst>
          </p:cNvPr>
          <p:cNvSpPr>
            <a:spLocks noGrp="1"/>
          </p:cNvSpPr>
          <p:nvPr>
            <p:ph idx="1"/>
          </p:nvPr>
        </p:nvSpPr>
        <p:spPr/>
        <p:txBody>
          <a:bodyPr/>
          <a:lstStyle/>
          <a:p>
            <a:r>
              <a:rPr lang="en-US" dirty="0">
                <a:hlinkClick r:id="rId2"/>
              </a:rPr>
              <a:t>www.cpmgsandiego.com</a:t>
            </a:r>
            <a:endParaRPr lang="en-US" dirty="0"/>
          </a:p>
          <a:p>
            <a:r>
              <a:rPr lang="en-US" dirty="0"/>
              <a:t>Resources available include (but are not limited to):</a:t>
            </a:r>
          </a:p>
          <a:p>
            <a:pPr lvl="1"/>
            <a:r>
              <a:rPr lang="en-US" dirty="0"/>
              <a:t>Rosters</a:t>
            </a:r>
          </a:p>
          <a:p>
            <a:pPr lvl="1"/>
            <a:r>
              <a:rPr lang="en-US" dirty="0"/>
              <a:t>Authorization Forms</a:t>
            </a:r>
          </a:p>
          <a:p>
            <a:pPr lvl="1"/>
            <a:r>
              <a:rPr lang="en-US" dirty="0"/>
              <a:t>Claims/Billing Resources</a:t>
            </a:r>
          </a:p>
          <a:p>
            <a:pPr lvl="1"/>
            <a:r>
              <a:rPr lang="en-US" dirty="0"/>
              <a:t>Provider Notifications</a:t>
            </a:r>
          </a:p>
          <a:p>
            <a:pPr lvl="1"/>
            <a:r>
              <a:rPr lang="en-US" dirty="0"/>
              <a:t>Contact information for key staff</a:t>
            </a:r>
          </a:p>
        </p:txBody>
      </p:sp>
      <p:sp>
        <p:nvSpPr>
          <p:cNvPr id="4" name="Slide Number Placeholder 3">
            <a:extLst>
              <a:ext uri="{FF2B5EF4-FFF2-40B4-BE49-F238E27FC236}">
                <a16:creationId xmlns:a16="http://schemas.microsoft.com/office/drawing/2014/main" id="{03A0B943-2D45-94D8-9F56-803F66D954F2}"/>
              </a:ext>
            </a:extLst>
          </p:cNvPr>
          <p:cNvSpPr>
            <a:spLocks noGrp="1"/>
          </p:cNvSpPr>
          <p:nvPr>
            <p:ph type="sldNum" sz="quarter" idx="12"/>
          </p:nvPr>
        </p:nvSpPr>
        <p:spPr/>
        <p:txBody>
          <a:bodyPr/>
          <a:lstStyle/>
          <a:p>
            <a:fld id="{60FCD170-1CEA-42F9-8A2C-641998CDF461}" type="slidenum">
              <a:rPr lang="en-US" smtClean="0"/>
              <a:t>12</a:t>
            </a:fld>
            <a:endParaRPr lang="en-US"/>
          </a:p>
        </p:txBody>
      </p:sp>
    </p:spTree>
    <p:extLst>
      <p:ext uri="{BB962C8B-B14F-4D97-AF65-F5344CB8AC3E}">
        <p14:creationId xmlns:p14="http://schemas.microsoft.com/office/powerpoint/2010/main" val="277639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E5D7-BEFA-D3A8-9C6E-4A6F5FCEA8CC}"/>
              </a:ext>
            </a:extLst>
          </p:cNvPr>
          <p:cNvSpPr>
            <a:spLocks noGrp="1"/>
          </p:cNvSpPr>
          <p:nvPr>
            <p:ph type="title"/>
          </p:nvPr>
        </p:nvSpPr>
        <p:spPr/>
        <p:txBody>
          <a:bodyPr>
            <a:normAutofit fontScale="90000"/>
          </a:bodyPr>
          <a:lstStyle/>
          <a:p>
            <a:r>
              <a:rPr lang="en-US" dirty="0"/>
              <a:t>Second Opinion Consultations</a:t>
            </a:r>
          </a:p>
        </p:txBody>
      </p:sp>
      <p:sp>
        <p:nvSpPr>
          <p:cNvPr id="3" name="Content Placeholder 2">
            <a:extLst>
              <a:ext uri="{FF2B5EF4-FFF2-40B4-BE49-F238E27FC236}">
                <a16:creationId xmlns:a16="http://schemas.microsoft.com/office/drawing/2014/main" id="{E327DC2F-CAC3-4915-4479-89C851C0D91D}"/>
              </a:ext>
            </a:extLst>
          </p:cNvPr>
          <p:cNvSpPr>
            <a:spLocks noGrp="1"/>
          </p:cNvSpPr>
          <p:nvPr>
            <p:ph idx="1"/>
          </p:nvPr>
        </p:nvSpPr>
        <p:spPr/>
        <p:txBody>
          <a:bodyPr>
            <a:normAutofit/>
          </a:bodyPr>
          <a:lstStyle/>
          <a:p>
            <a:r>
              <a:rPr lang="en-US" sz="2400" dirty="0"/>
              <a:t>Member requested 2</a:t>
            </a:r>
            <a:r>
              <a:rPr lang="en-US" sz="2400" baseline="30000" dirty="0"/>
              <a:t>nd</a:t>
            </a:r>
            <a:r>
              <a:rPr lang="en-US" sz="2400" dirty="0"/>
              <a:t> opinions with an </a:t>
            </a:r>
            <a:r>
              <a:rPr lang="en-US" sz="2400" b="1" u="sng" dirty="0"/>
              <a:t>in-network</a:t>
            </a:r>
            <a:r>
              <a:rPr lang="en-US" sz="2400" dirty="0"/>
              <a:t> provider should be processed using the normal RCHN authorization guidelines.  </a:t>
            </a:r>
          </a:p>
          <a:p>
            <a:endParaRPr lang="en-US" sz="2400" dirty="0"/>
          </a:p>
          <a:p>
            <a:r>
              <a:rPr lang="en-US" sz="2400" dirty="0"/>
              <a:t>Member requested 2</a:t>
            </a:r>
            <a:r>
              <a:rPr lang="en-US" sz="2400" baseline="30000" dirty="0"/>
              <a:t>nd</a:t>
            </a:r>
            <a:r>
              <a:rPr lang="en-US" sz="2400" dirty="0"/>
              <a:t> opinion with an </a:t>
            </a:r>
            <a:r>
              <a:rPr lang="en-US" sz="2400" b="1" u="sng" dirty="0"/>
              <a:t>out-of-network</a:t>
            </a:r>
            <a:r>
              <a:rPr lang="en-US" sz="2400" dirty="0"/>
              <a:t> provider should be submitted to the health plan for processing.  RCHN is not responsible for authorization processing for 2</a:t>
            </a:r>
            <a:r>
              <a:rPr lang="en-US" sz="2400" baseline="30000" dirty="0"/>
              <a:t>nd</a:t>
            </a:r>
            <a:r>
              <a:rPr lang="en-US" sz="2400" dirty="0"/>
              <a:t> opinions outside of our contracted network.</a:t>
            </a:r>
            <a:endParaRPr lang="en-US" sz="2000" dirty="0"/>
          </a:p>
        </p:txBody>
      </p:sp>
      <p:sp>
        <p:nvSpPr>
          <p:cNvPr id="4" name="Slide Number Placeholder 3">
            <a:extLst>
              <a:ext uri="{FF2B5EF4-FFF2-40B4-BE49-F238E27FC236}">
                <a16:creationId xmlns:a16="http://schemas.microsoft.com/office/drawing/2014/main" id="{274410E6-8A80-05C5-3D9A-21E3D0A81361}"/>
              </a:ext>
            </a:extLst>
          </p:cNvPr>
          <p:cNvSpPr>
            <a:spLocks noGrp="1"/>
          </p:cNvSpPr>
          <p:nvPr>
            <p:ph type="sldNum" sz="quarter" idx="12"/>
          </p:nvPr>
        </p:nvSpPr>
        <p:spPr/>
        <p:txBody>
          <a:bodyPr/>
          <a:lstStyle/>
          <a:p>
            <a:fld id="{60FCD170-1CEA-42F9-8A2C-641998CDF461}" type="slidenum">
              <a:rPr lang="en-US" smtClean="0"/>
              <a:t>13</a:t>
            </a:fld>
            <a:endParaRPr lang="en-US"/>
          </a:p>
        </p:txBody>
      </p:sp>
    </p:spTree>
    <p:extLst>
      <p:ext uri="{BB962C8B-B14F-4D97-AF65-F5344CB8AC3E}">
        <p14:creationId xmlns:p14="http://schemas.microsoft.com/office/powerpoint/2010/main" val="1231284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E5D7-BEFA-D3A8-9C6E-4A6F5FCEA8CC}"/>
              </a:ext>
            </a:extLst>
          </p:cNvPr>
          <p:cNvSpPr>
            <a:spLocks noGrp="1"/>
          </p:cNvSpPr>
          <p:nvPr>
            <p:ph type="title"/>
          </p:nvPr>
        </p:nvSpPr>
        <p:spPr/>
        <p:txBody>
          <a:bodyPr>
            <a:normAutofit fontScale="90000"/>
          </a:bodyPr>
          <a:lstStyle/>
          <a:p>
            <a:r>
              <a:rPr lang="en-US" dirty="0"/>
              <a:t>California Children’s Services (CCS)</a:t>
            </a:r>
          </a:p>
        </p:txBody>
      </p:sp>
      <p:sp>
        <p:nvSpPr>
          <p:cNvPr id="3" name="Content Placeholder 2">
            <a:extLst>
              <a:ext uri="{FF2B5EF4-FFF2-40B4-BE49-F238E27FC236}">
                <a16:creationId xmlns:a16="http://schemas.microsoft.com/office/drawing/2014/main" id="{E327DC2F-CAC3-4915-4479-89C851C0D91D}"/>
              </a:ext>
            </a:extLst>
          </p:cNvPr>
          <p:cNvSpPr>
            <a:spLocks noGrp="1"/>
          </p:cNvSpPr>
          <p:nvPr>
            <p:ph idx="1"/>
          </p:nvPr>
        </p:nvSpPr>
        <p:spPr/>
        <p:txBody>
          <a:bodyPr>
            <a:normAutofit fontScale="92500" lnSpcReduction="20000"/>
          </a:bodyPr>
          <a:lstStyle/>
          <a:p>
            <a:r>
              <a:rPr lang="en-US" sz="2400" dirty="0"/>
              <a:t>State program for children with qualifying medical conditions or diseases.  Covers children up to 21 years of age.</a:t>
            </a:r>
          </a:p>
          <a:p>
            <a:endParaRPr lang="en-US" sz="2400" dirty="0"/>
          </a:p>
          <a:p>
            <a:r>
              <a:rPr lang="en-US" sz="2400" dirty="0"/>
              <a:t>Primary Payor for member’s with Medi-Cal coverage when they have a qualifying condition.</a:t>
            </a:r>
          </a:p>
          <a:p>
            <a:pPr lvl="1"/>
            <a:r>
              <a:rPr lang="en-US" sz="2000" dirty="0"/>
              <a:t>What that means for you: Requests for services that are related to the condition that qualifies the member for CCS should be submitted to CCS first.  If CCS indicates the service isn’t part of their qualifying condition, then the request could be submitted to RCHN for consideration.</a:t>
            </a:r>
          </a:p>
          <a:p>
            <a:pPr lvl="2"/>
            <a:r>
              <a:rPr lang="en-US" sz="1600" dirty="0"/>
              <a:t>Example:  The member has a cleft palate and needs speech therapy services – the request should be submitted to CCS for consideration first.</a:t>
            </a:r>
          </a:p>
          <a:p>
            <a:pPr lvl="2"/>
            <a:endParaRPr lang="en-US" sz="1600" dirty="0"/>
          </a:p>
          <a:p>
            <a:r>
              <a:rPr lang="en-US" sz="2400" dirty="0"/>
              <a:t>Administered county by county, contact information for local office:</a:t>
            </a:r>
          </a:p>
          <a:p>
            <a:pPr lvl="1"/>
            <a:r>
              <a:rPr lang="en-US" sz="2000" dirty="0"/>
              <a:t>San Diego County – 619-528-4000</a:t>
            </a:r>
          </a:p>
        </p:txBody>
      </p:sp>
      <p:sp>
        <p:nvSpPr>
          <p:cNvPr id="4" name="Slide Number Placeholder 3">
            <a:extLst>
              <a:ext uri="{FF2B5EF4-FFF2-40B4-BE49-F238E27FC236}">
                <a16:creationId xmlns:a16="http://schemas.microsoft.com/office/drawing/2014/main" id="{274410E6-8A80-05C5-3D9A-21E3D0A81361}"/>
              </a:ext>
            </a:extLst>
          </p:cNvPr>
          <p:cNvSpPr>
            <a:spLocks noGrp="1"/>
          </p:cNvSpPr>
          <p:nvPr>
            <p:ph type="sldNum" sz="quarter" idx="12"/>
          </p:nvPr>
        </p:nvSpPr>
        <p:spPr/>
        <p:txBody>
          <a:bodyPr/>
          <a:lstStyle/>
          <a:p>
            <a:fld id="{60FCD170-1CEA-42F9-8A2C-641998CDF461}" type="slidenum">
              <a:rPr lang="en-US" smtClean="0"/>
              <a:t>14</a:t>
            </a:fld>
            <a:endParaRPr lang="en-US"/>
          </a:p>
        </p:txBody>
      </p:sp>
    </p:spTree>
    <p:extLst>
      <p:ext uri="{BB962C8B-B14F-4D97-AF65-F5344CB8AC3E}">
        <p14:creationId xmlns:p14="http://schemas.microsoft.com/office/powerpoint/2010/main" val="226285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07D3-A858-D302-CB88-103693D55C79}"/>
              </a:ext>
            </a:extLst>
          </p:cNvPr>
          <p:cNvSpPr>
            <a:spLocks noGrp="1"/>
          </p:cNvSpPr>
          <p:nvPr>
            <p:ph type="title"/>
          </p:nvPr>
        </p:nvSpPr>
        <p:spPr>
          <a:xfrm>
            <a:off x="457200" y="274638"/>
            <a:ext cx="8229600" cy="5668962"/>
          </a:xfrm>
        </p:spPr>
        <p:txBody>
          <a:bodyPr>
            <a:normAutofit/>
          </a:bodyPr>
          <a:lstStyle/>
          <a:p>
            <a:r>
              <a:rPr lang="en-US" sz="5400" dirty="0"/>
              <a:t>Authorization Request Form</a:t>
            </a:r>
          </a:p>
        </p:txBody>
      </p:sp>
      <p:sp>
        <p:nvSpPr>
          <p:cNvPr id="3" name="Slide Number Placeholder 2">
            <a:extLst>
              <a:ext uri="{FF2B5EF4-FFF2-40B4-BE49-F238E27FC236}">
                <a16:creationId xmlns:a16="http://schemas.microsoft.com/office/drawing/2014/main" id="{3F80945D-0C7C-B2D2-1F1A-CD58C9E65BE6}"/>
              </a:ext>
            </a:extLst>
          </p:cNvPr>
          <p:cNvSpPr>
            <a:spLocks noGrp="1"/>
          </p:cNvSpPr>
          <p:nvPr>
            <p:ph type="sldNum" sz="quarter" idx="12"/>
          </p:nvPr>
        </p:nvSpPr>
        <p:spPr/>
        <p:txBody>
          <a:bodyPr/>
          <a:lstStyle/>
          <a:p>
            <a:fld id="{60FCD170-1CEA-42F9-8A2C-641998CDF461}" type="slidenum">
              <a:rPr lang="en-US" smtClean="0"/>
              <a:t>15</a:t>
            </a:fld>
            <a:endParaRPr lang="en-US"/>
          </a:p>
        </p:txBody>
      </p:sp>
    </p:spTree>
    <p:extLst>
      <p:ext uri="{BB962C8B-B14F-4D97-AF65-F5344CB8AC3E}">
        <p14:creationId xmlns:p14="http://schemas.microsoft.com/office/powerpoint/2010/main" val="355626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2FA095-4203-6F55-9CA0-534B29063D44}"/>
              </a:ext>
            </a:extLst>
          </p:cNvPr>
          <p:cNvSpPr>
            <a:spLocks noGrp="1"/>
          </p:cNvSpPr>
          <p:nvPr>
            <p:ph type="sldNum" sz="quarter" idx="12"/>
          </p:nvPr>
        </p:nvSpPr>
        <p:spPr/>
        <p:txBody>
          <a:bodyPr/>
          <a:lstStyle/>
          <a:p>
            <a:fld id="{60FCD170-1CEA-42F9-8A2C-641998CDF461}" type="slidenum">
              <a:rPr lang="en-US" smtClean="0"/>
              <a:t>16</a:t>
            </a:fld>
            <a:endParaRPr lang="en-US"/>
          </a:p>
        </p:txBody>
      </p:sp>
      <p:pic>
        <p:nvPicPr>
          <p:cNvPr id="3" name="Picture 2">
            <a:extLst>
              <a:ext uri="{FF2B5EF4-FFF2-40B4-BE49-F238E27FC236}">
                <a16:creationId xmlns:a16="http://schemas.microsoft.com/office/drawing/2014/main" id="{FF4448E1-D8FE-F69D-48D0-24B5F94EE1E3}"/>
              </a:ext>
            </a:extLst>
          </p:cNvPr>
          <p:cNvPicPr>
            <a:picLocks noChangeAspect="1"/>
          </p:cNvPicPr>
          <p:nvPr/>
        </p:nvPicPr>
        <p:blipFill rotWithShape="1">
          <a:blip r:embed="rId2"/>
          <a:srcRect l="7499" t="18875" r="10001" b="5533"/>
          <a:stretch/>
        </p:blipFill>
        <p:spPr>
          <a:xfrm>
            <a:off x="228600" y="304800"/>
            <a:ext cx="8763000" cy="4514274"/>
          </a:xfrm>
          <a:prstGeom prst="rect">
            <a:avLst/>
          </a:prstGeom>
        </p:spPr>
      </p:pic>
    </p:spTree>
    <p:extLst>
      <p:ext uri="{BB962C8B-B14F-4D97-AF65-F5344CB8AC3E}">
        <p14:creationId xmlns:p14="http://schemas.microsoft.com/office/powerpoint/2010/main" val="48055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2FA095-4203-6F55-9CA0-534B29063D44}"/>
              </a:ext>
            </a:extLst>
          </p:cNvPr>
          <p:cNvSpPr>
            <a:spLocks noGrp="1"/>
          </p:cNvSpPr>
          <p:nvPr>
            <p:ph type="sldNum" sz="quarter" idx="12"/>
          </p:nvPr>
        </p:nvSpPr>
        <p:spPr/>
        <p:txBody>
          <a:bodyPr/>
          <a:lstStyle/>
          <a:p>
            <a:fld id="{60FCD170-1CEA-42F9-8A2C-641998CDF461}" type="slidenum">
              <a:rPr lang="en-US" smtClean="0"/>
              <a:t>17</a:t>
            </a:fld>
            <a:endParaRPr lang="en-US"/>
          </a:p>
        </p:txBody>
      </p:sp>
      <p:pic>
        <p:nvPicPr>
          <p:cNvPr id="3" name="Picture 2">
            <a:extLst>
              <a:ext uri="{FF2B5EF4-FFF2-40B4-BE49-F238E27FC236}">
                <a16:creationId xmlns:a16="http://schemas.microsoft.com/office/drawing/2014/main" id="{5D1C8791-B61F-9BDE-6A83-C8B809F4A02E}"/>
              </a:ext>
            </a:extLst>
          </p:cNvPr>
          <p:cNvPicPr>
            <a:picLocks noChangeAspect="1"/>
          </p:cNvPicPr>
          <p:nvPr/>
        </p:nvPicPr>
        <p:blipFill>
          <a:blip r:embed="rId2"/>
          <a:stretch>
            <a:fillRect/>
          </a:stretch>
        </p:blipFill>
        <p:spPr>
          <a:xfrm>
            <a:off x="114300" y="838200"/>
            <a:ext cx="8915400" cy="4809409"/>
          </a:xfrm>
          <a:prstGeom prst="rect">
            <a:avLst/>
          </a:prstGeom>
        </p:spPr>
      </p:pic>
    </p:spTree>
    <p:extLst>
      <p:ext uri="{BB962C8B-B14F-4D97-AF65-F5344CB8AC3E}">
        <p14:creationId xmlns:p14="http://schemas.microsoft.com/office/powerpoint/2010/main" val="288451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07D3-A858-D302-CB88-103693D55C79}"/>
              </a:ext>
            </a:extLst>
          </p:cNvPr>
          <p:cNvSpPr>
            <a:spLocks noGrp="1"/>
          </p:cNvSpPr>
          <p:nvPr>
            <p:ph type="title"/>
          </p:nvPr>
        </p:nvSpPr>
        <p:spPr>
          <a:xfrm>
            <a:off x="457200" y="274638"/>
            <a:ext cx="8229600" cy="5668962"/>
          </a:xfrm>
        </p:spPr>
        <p:txBody>
          <a:bodyPr>
            <a:normAutofit/>
          </a:bodyPr>
          <a:lstStyle/>
          <a:p>
            <a:r>
              <a:rPr lang="en-US" sz="5400" dirty="0"/>
              <a:t>Quick Reference Guides</a:t>
            </a:r>
          </a:p>
        </p:txBody>
      </p:sp>
      <p:sp>
        <p:nvSpPr>
          <p:cNvPr id="3" name="Slide Number Placeholder 2">
            <a:extLst>
              <a:ext uri="{FF2B5EF4-FFF2-40B4-BE49-F238E27FC236}">
                <a16:creationId xmlns:a16="http://schemas.microsoft.com/office/drawing/2014/main" id="{3F80945D-0C7C-B2D2-1F1A-CD58C9E65BE6}"/>
              </a:ext>
            </a:extLst>
          </p:cNvPr>
          <p:cNvSpPr>
            <a:spLocks noGrp="1"/>
          </p:cNvSpPr>
          <p:nvPr>
            <p:ph type="sldNum" sz="quarter" idx="12"/>
          </p:nvPr>
        </p:nvSpPr>
        <p:spPr/>
        <p:txBody>
          <a:bodyPr/>
          <a:lstStyle/>
          <a:p>
            <a:fld id="{60FCD170-1CEA-42F9-8A2C-641998CDF461}" type="slidenum">
              <a:rPr lang="en-US" smtClean="0"/>
              <a:t>18</a:t>
            </a:fld>
            <a:endParaRPr lang="en-US"/>
          </a:p>
        </p:txBody>
      </p:sp>
    </p:spTree>
    <p:extLst>
      <p:ext uri="{BB962C8B-B14F-4D97-AF65-F5344CB8AC3E}">
        <p14:creationId xmlns:p14="http://schemas.microsoft.com/office/powerpoint/2010/main" val="196754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fontScale="90000"/>
          </a:bodyPr>
          <a:lstStyle/>
          <a:p>
            <a:r>
              <a:rPr lang="en-US" dirty="0"/>
              <a:t>Ambulatory Blood Pressure Monitoring</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447800"/>
            <a:ext cx="8229600" cy="4678362"/>
          </a:xfrm>
        </p:spPr>
        <p:txBody>
          <a:bodyPr>
            <a:normAutofit/>
          </a:bodyPr>
          <a:lstStyle/>
          <a:p>
            <a:r>
              <a:rPr lang="en-US" sz="2400" dirty="0"/>
              <a:t>Applies to RCHN, CHG, and Molina</a:t>
            </a:r>
          </a:p>
          <a:p>
            <a:endParaRPr lang="en-US" sz="2400" dirty="0"/>
          </a:p>
          <a:p>
            <a:r>
              <a:rPr lang="en-US" sz="2400" dirty="0"/>
              <a:t>The following services require authorization:</a:t>
            </a:r>
          </a:p>
          <a:p>
            <a:pPr lvl="1"/>
            <a:r>
              <a:rPr lang="en-US" sz="2400" dirty="0"/>
              <a:t>Ambulatory Blood Pressure Monitoring</a:t>
            </a:r>
          </a:p>
          <a:p>
            <a:pPr lvl="1"/>
            <a:endParaRPr lang="en-US" sz="2400" dirty="0"/>
          </a:p>
          <a:p>
            <a:r>
              <a:rPr lang="en-US" sz="2400" dirty="0"/>
              <a:t>Required documentation:</a:t>
            </a:r>
          </a:p>
          <a:p>
            <a:pPr lvl="1"/>
            <a:r>
              <a:rPr lang="en-US" sz="2400" dirty="0"/>
              <a:t>Clinical notes documenting the member’s medical condition and the timeframe of the medical condition that requires testing using ambulatory blood pressure monitoring.</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19</a:t>
            </a:fld>
            <a:endParaRPr lang="en-US"/>
          </a:p>
        </p:txBody>
      </p:sp>
    </p:spTree>
    <p:extLst>
      <p:ext uri="{BB962C8B-B14F-4D97-AF65-F5344CB8AC3E}">
        <p14:creationId xmlns:p14="http://schemas.microsoft.com/office/powerpoint/2010/main" val="359511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FEE0-54A0-D633-B954-538F10059B1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DCC2F2B-167B-E891-08B1-37E6C218436F}"/>
              </a:ext>
            </a:extLst>
          </p:cNvPr>
          <p:cNvSpPr>
            <a:spLocks noGrp="1"/>
          </p:cNvSpPr>
          <p:nvPr>
            <p:ph idx="1"/>
          </p:nvPr>
        </p:nvSpPr>
        <p:spPr/>
        <p:txBody>
          <a:bodyPr/>
          <a:lstStyle/>
          <a:p>
            <a:r>
              <a:rPr lang="en-US" dirty="0"/>
              <a:t>General Information</a:t>
            </a:r>
          </a:p>
          <a:p>
            <a:r>
              <a:rPr lang="en-US" dirty="0"/>
              <a:t>CHG/Molina Medi-Cal Members</a:t>
            </a:r>
          </a:p>
          <a:p>
            <a:r>
              <a:rPr lang="en-US" dirty="0"/>
              <a:t>Quick Reference Guides</a:t>
            </a:r>
          </a:p>
          <a:p>
            <a:r>
              <a:rPr lang="en-US" dirty="0"/>
              <a:t>Authorization Requirements</a:t>
            </a:r>
          </a:p>
          <a:p>
            <a:r>
              <a:rPr lang="en-US" dirty="0"/>
              <a:t>Notifications</a:t>
            </a:r>
          </a:p>
          <a:p>
            <a:r>
              <a:rPr lang="en-US" dirty="0"/>
              <a:t>EZ-Net Authorization Submission</a:t>
            </a:r>
          </a:p>
        </p:txBody>
      </p:sp>
      <p:sp>
        <p:nvSpPr>
          <p:cNvPr id="4" name="Slide Number Placeholder 3">
            <a:extLst>
              <a:ext uri="{FF2B5EF4-FFF2-40B4-BE49-F238E27FC236}">
                <a16:creationId xmlns:a16="http://schemas.microsoft.com/office/drawing/2014/main" id="{11A62879-DC63-9EE2-1473-F3B5D2CFF8EB}"/>
              </a:ext>
            </a:extLst>
          </p:cNvPr>
          <p:cNvSpPr>
            <a:spLocks noGrp="1"/>
          </p:cNvSpPr>
          <p:nvPr>
            <p:ph type="sldNum" sz="quarter" idx="12"/>
          </p:nvPr>
        </p:nvSpPr>
        <p:spPr/>
        <p:txBody>
          <a:bodyPr/>
          <a:lstStyle/>
          <a:p>
            <a:fld id="{60FCD170-1CEA-42F9-8A2C-641998CDF461}" type="slidenum">
              <a:rPr lang="en-US" smtClean="0"/>
              <a:t>2</a:t>
            </a:fld>
            <a:endParaRPr lang="en-US"/>
          </a:p>
        </p:txBody>
      </p:sp>
    </p:spTree>
    <p:extLst>
      <p:ext uri="{BB962C8B-B14F-4D97-AF65-F5344CB8AC3E}">
        <p14:creationId xmlns:p14="http://schemas.microsoft.com/office/powerpoint/2010/main" val="116033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lstStyle/>
          <a:p>
            <a:r>
              <a:rPr lang="en-US" dirty="0"/>
              <a:t>Acupuncture</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19200"/>
            <a:ext cx="8229600" cy="4906963"/>
          </a:xfrm>
        </p:spPr>
        <p:txBody>
          <a:bodyPr>
            <a:normAutofit fontScale="92500" lnSpcReduction="10000"/>
          </a:bodyPr>
          <a:lstStyle/>
          <a:p>
            <a:r>
              <a:rPr lang="en-US" sz="2400" dirty="0"/>
              <a:t>Applies to RCHN, CHG, and Molina</a:t>
            </a:r>
          </a:p>
          <a:p>
            <a:endParaRPr lang="en-US" sz="2400" dirty="0"/>
          </a:p>
          <a:p>
            <a:r>
              <a:rPr lang="en-US" sz="2400" dirty="0"/>
              <a:t>The following services require authorization:</a:t>
            </a:r>
          </a:p>
          <a:p>
            <a:pPr lvl="1"/>
            <a:r>
              <a:rPr lang="en-US" sz="2400" dirty="0"/>
              <a:t>All acupuncture services</a:t>
            </a:r>
          </a:p>
          <a:p>
            <a:pPr lvl="1"/>
            <a:endParaRPr lang="en-US" sz="2400" dirty="0"/>
          </a:p>
          <a:p>
            <a:r>
              <a:rPr lang="en-US" sz="2400" dirty="0"/>
              <a:t>Required documentation:</a:t>
            </a:r>
          </a:p>
          <a:p>
            <a:pPr lvl="1"/>
            <a:r>
              <a:rPr lang="en-US" sz="2400" dirty="0"/>
              <a:t>Clinical notes documenting the member’s medical condition and the timeframe of the medical condition that requires treatment with acupuncture.</a:t>
            </a:r>
          </a:p>
          <a:p>
            <a:pPr lvl="1"/>
            <a:r>
              <a:rPr lang="en-US" sz="2400" dirty="0"/>
              <a:t>A valid, signed doctor’s order.</a:t>
            </a:r>
          </a:p>
          <a:p>
            <a:pPr lvl="1"/>
            <a:r>
              <a:rPr lang="en-US" sz="2400" dirty="0"/>
              <a:t>American Specialty Health (ASH) coverage – when a member’s plan shows coverage of acupuncture through ASH, the request for services must be submitted directly to ASH.</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20</a:t>
            </a:fld>
            <a:endParaRPr lang="en-US"/>
          </a:p>
        </p:txBody>
      </p:sp>
    </p:spTree>
    <p:extLst>
      <p:ext uri="{BB962C8B-B14F-4D97-AF65-F5344CB8AC3E}">
        <p14:creationId xmlns:p14="http://schemas.microsoft.com/office/powerpoint/2010/main" val="277454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lstStyle/>
          <a:p>
            <a:r>
              <a:rPr lang="en-US" dirty="0"/>
              <a:t>Bariatric Surgery Services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19200"/>
            <a:ext cx="8229600" cy="4906963"/>
          </a:xfrm>
        </p:spPr>
        <p:txBody>
          <a:bodyPr>
            <a:normAutofit lnSpcReduction="10000"/>
          </a:bodyPr>
          <a:lstStyle/>
          <a:p>
            <a:r>
              <a:rPr lang="en-US" sz="2400" dirty="0"/>
              <a:t>Applies to RCHN, CHG, and Molina</a:t>
            </a:r>
          </a:p>
          <a:p>
            <a:endParaRPr lang="en-US" sz="2400" dirty="0"/>
          </a:p>
          <a:p>
            <a:r>
              <a:rPr lang="en-US" sz="2400" dirty="0"/>
              <a:t>The following services require authorization:</a:t>
            </a:r>
          </a:p>
          <a:p>
            <a:pPr lvl="1"/>
            <a:r>
              <a:rPr lang="en-US" sz="2400" dirty="0"/>
              <a:t>All Bariatric Surgery services</a:t>
            </a:r>
          </a:p>
          <a:p>
            <a:pPr lvl="1"/>
            <a:endParaRPr lang="en-US" sz="2400" dirty="0"/>
          </a:p>
          <a:p>
            <a:r>
              <a:rPr lang="en-US" sz="2400" dirty="0"/>
              <a:t>Required documentation:</a:t>
            </a:r>
          </a:p>
          <a:p>
            <a:pPr lvl="1"/>
            <a:r>
              <a:rPr lang="en-US" sz="2400" dirty="0"/>
              <a:t>Clinical notes documenting the member’s medical condition, growth chart, current height and weight, lab test results, and any previous interventions.</a:t>
            </a:r>
          </a:p>
          <a:p>
            <a:pPr lvl="1"/>
            <a:r>
              <a:rPr lang="en-US" sz="2400" dirty="0"/>
              <a:t>A valid, signed doctor’s order.</a:t>
            </a:r>
          </a:p>
          <a:p>
            <a:pPr lvl="1"/>
            <a:r>
              <a:rPr lang="en-US" sz="2400" dirty="0"/>
              <a:t>Adolescent Program – only available in San Diego County at UCSD currently</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21</a:t>
            </a:fld>
            <a:endParaRPr lang="en-US"/>
          </a:p>
        </p:txBody>
      </p:sp>
    </p:spTree>
    <p:extLst>
      <p:ext uri="{BB962C8B-B14F-4D97-AF65-F5344CB8AC3E}">
        <p14:creationId xmlns:p14="http://schemas.microsoft.com/office/powerpoint/2010/main" val="31742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lstStyle/>
          <a:p>
            <a:r>
              <a:rPr lang="en-US" dirty="0"/>
              <a:t>Chiropractic</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19200"/>
            <a:ext cx="8229600" cy="4906963"/>
          </a:xfrm>
        </p:spPr>
        <p:txBody>
          <a:bodyPr>
            <a:normAutofit fontScale="92500" lnSpcReduction="10000"/>
          </a:bodyPr>
          <a:lstStyle/>
          <a:p>
            <a:r>
              <a:rPr lang="en-US" sz="2400" dirty="0"/>
              <a:t>Applies to RCHN, CHG, and Molina</a:t>
            </a:r>
          </a:p>
          <a:p>
            <a:endParaRPr lang="en-US" sz="2400" dirty="0"/>
          </a:p>
          <a:p>
            <a:r>
              <a:rPr lang="en-US" sz="2400" dirty="0"/>
              <a:t>The following services require authorization:</a:t>
            </a:r>
          </a:p>
          <a:p>
            <a:pPr lvl="1"/>
            <a:r>
              <a:rPr lang="en-US" sz="2400" dirty="0"/>
              <a:t>All chiropractic services</a:t>
            </a:r>
          </a:p>
          <a:p>
            <a:pPr lvl="1"/>
            <a:endParaRPr lang="en-US" sz="2400" dirty="0"/>
          </a:p>
          <a:p>
            <a:r>
              <a:rPr lang="en-US" sz="2400" dirty="0"/>
              <a:t>Required documentation:</a:t>
            </a:r>
          </a:p>
          <a:p>
            <a:pPr lvl="1"/>
            <a:r>
              <a:rPr lang="en-US" sz="2400" dirty="0"/>
              <a:t>Clinical notes documenting the member’s medical condition and the timeframe of the medical condition that requires treatment with a chiropractor.</a:t>
            </a:r>
          </a:p>
          <a:p>
            <a:pPr lvl="1"/>
            <a:r>
              <a:rPr lang="en-US" sz="2400" dirty="0"/>
              <a:t>A valid, signed doctor’s order.</a:t>
            </a:r>
          </a:p>
          <a:p>
            <a:pPr lvl="1"/>
            <a:r>
              <a:rPr lang="en-US" sz="2400" dirty="0"/>
              <a:t>American Specialty Health (ASH) coverage – when a member’s plan shows coverage of chiropractic through ASH, the request for services must be submitted directly to ASH.</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22</a:t>
            </a:fld>
            <a:endParaRPr lang="en-US"/>
          </a:p>
        </p:txBody>
      </p:sp>
    </p:spTree>
    <p:extLst>
      <p:ext uri="{BB962C8B-B14F-4D97-AF65-F5344CB8AC3E}">
        <p14:creationId xmlns:p14="http://schemas.microsoft.com/office/powerpoint/2010/main" val="10282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lstStyle/>
          <a:p>
            <a:r>
              <a:rPr lang="en-US" dirty="0"/>
              <a:t>Circumcision</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19200"/>
            <a:ext cx="8229600" cy="4906963"/>
          </a:xfrm>
        </p:spPr>
        <p:txBody>
          <a:bodyPr>
            <a:normAutofit fontScale="92500" lnSpcReduction="20000"/>
          </a:bodyPr>
          <a:lstStyle/>
          <a:p>
            <a:r>
              <a:rPr lang="en-US" sz="2400" dirty="0"/>
              <a:t>Applies to RCHN, CHG, and Molina</a:t>
            </a:r>
          </a:p>
          <a:p>
            <a:endParaRPr lang="en-US" sz="2400" dirty="0"/>
          </a:p>
          <a:p>
            <a:r>
              <a:rPr lang="en-US" sz="2400" dirty="0"/>
              <a:t>The following services require authorization:</a:t>
            </a:r>
          </a:p>
          <a:p>
            <a:pPr lvl="1"/>
            <a:r>
              <a:rPr lang="en-US" sz="2400" dirty="0"/>
              <a:t>Initial New Patient Consultation with Urology for possible circumcision (possible diagnosis: phimosis, balanitis, etc.)</a:t>
            </a:r>
          </a:p>
          <a:p>
            <a:pPr lvl="1"/>
            <a:r>
              <a:rPr lang="en-US" sz="2400" dirty="0"/>
              <a:t>Initial New Patient Consultation with General Surgery for possible circumcision (possible diagnosis: phimosis, balanitis, etc.)</a:t>
            </a:r>
          </a:p>
          <a:p>
            <a:pPr lvl="1"/>
            <a:r>
              <a:rPr lang="en-US" sz="2400" dirty="0"/>
              <a:t>Circumcision (outside of the initial newborn period)</a:t>
            </a:r>
          </a:p>
          <a:p>
            <a:pPr lvl="1"/>
            <a:endParaRPr lang="en-US" sz="2400" dirty="0"/>
          </a:p>
          <a:p>
            <a:r>
              <a:rPr lang="en-US" sz="2400" dirty="0"/>
              <a:t>Required documentation:</a:t>
            </a:r>
          </a:p>
          <a:p>
            <a:pPr lvl="1"/>
            <a:r>
              <a:rPr lang="en-US" sz="2400" dirty="0"/>
              <a:t>Clinical notes documenting the member’s medical condition and the timeframe of the medical condition that requires consideration of a circumcision.</a:t>
            </a:r>
          </a:p>
          <a:p>
            <a:pPr lvl="1"/>
            <a:r>
              <a:rPr lang="en-US" sz="2400" dirty="0"/>
              <a:t>A completed RCHN Circumcision referral form.</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23</a:t>
            </a:fld>
            <a:endParaRPr lang="en-US"/>
          </a:p>
        </p:txBody>
      </p:sp>
    </p:spTree>
    <p:extLst>
      <p:ext uri="{BB962C8B-B14F-4D97-AF65-F5344CB8AC3E}">
        <p14:creationId xmlns:p14="http://schemas.microsoft.com/office/powerpoint/2010/main" val="2441565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165718-48CE-7BA8-196D-53306D3E14D2}"/>
              </a:ext>
            </a:extLst>
          </p:cNvPr>
          <p:cNvSpPr>
            <a:spLocks noGrp="1"/>
          </p:cNvSpPr>
          <p:nvPr>
            <p:ph type="sldNum" sz="quarter" idx="12"/>
          </p:nvPr>
        </p:nvSpPr>
        <p:spPr/>
        <p:txBody>
          <a:bodyPr/>
          <a:lstStyle/>
          <a:p>
            <a:fld id="{60FCD170-1CEA-42F9-8A2C-641998CDF461}" type="slidenum">
              <a:rPr lang="en-US" smtClean="0"/>
              <a:t>24</a:t>
            </a:fld>
            <a:endParaRPr lang="en-US"/>
          </a:p>
        </p:txBody>
      </p:sp>
      <p:pic>
        <p:nvPicPr>
          <p:cNvPr id="3" name="Picture 2">
            <a:extLst>
              <a:ext uri="{FF2B5EF4-FFF2-40B4-BE49-F238E27FC236}">
                <a16:creationId xmlns:a16="http://schemas.microsoft.com/office/drawing/2014/main" id="{A62EF756-7F61-1216-1EE0-3C1FF147E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7721"/>
            <a:ext cx="5105400" cy="654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07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fontScale="90000"/>
          </a:bodyPr>
          <a:lstStyle/>
          <a:p>
            <a:r>
              <a:rPr lang="en-US" dirty="0"/>
              <a:t>Cochlear Implants/Hearing Aids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19200"/>
            <a:ext cx="8229600" cy="4906963"/>
          </a:xfrm>
        </p:spPr>
        <p:txBody>
          <a:bodyPr>
            <a:normAutofit lnSpcReduction="10000"/>
          </a:bodyPr>
          <a:lstStyle/>
          <a:p>
            <a:r>
              <a:rPr lang="en-US" sz="2400" dirty="0"/>
              <a:t>Applies to RCHN</a:t>
            </a:r>
          </a:p>
          <a:p>
            <a:endParaRPr lang="en-US" sz="2400" dirty="0"/>
          </a:p>
          <a:p>
            <a:r>
              <a:rPr lang="en-US" sz="2400" dirty="0"/>
              <a:t>The following services require authorization:</a:t>
            </a:r>
          </a:p>
          <a:p>
            <a:pPr lvl="1"/>
            <a:r>
              <a:rPr lang="en-US" sz="2400" dirty="0"/>
              <a:t>Cochlear implant surgery</a:t>
            </a:r>
          </a:p>
          <a:p>
            <a:pPr lvl="1"/>
            <a:r>
              <a:rPr lang="en-US" sz="2400" dirty="0"/>
              <a:t>Hearing Aids/Hearing aid testing</a:t>
            </a:r>
          </a:p>
          <a:p>
            <a:pPr lvl="1"/>
            <a:r>
              <a:rPr lang="en-US" sz="2400" dirty="0"/>
              <a:t>Cochlear Implant/Hearing Aid Supplies</a:t>
            </a:r>
          </a:p>
          <a:p>
            <a:pPr lvl="1"/>
            <a:endParaRPr lang="en-US" sz="2400" dirty="0"/>
          </a:p>
          <a:p>
            <a:r>
              <a:rPr lang="en-US" sz="2400" dirty="0"/>
              <a:t>Required documentation:</a:t>
            </a:r>
          </a:p>
          <a:p>
            <a:pPr lvl="1"/>
            <a:r>
              <a:rPr lang="en-US" sz="2400" dirty="0"/>
              <a:t>Clinical notes documenting the member’s medical condition and the need for the requested service or supply.</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25</a:t>
            </a:fld>
            <a:endParaRPr lang="en-US"/>
          </a:p>
        </p:txBody>
      </p:sp>
    </p:spTree>
    <p:extLst>
      <p:ext uri="{BB962C8B-B14F-4D97-AF65-F5344CB8AC3E}">
        <p14:creationId xmlns:p14="http://schemas.microsoft.com/office/powerpoint/2010/main" val="1450394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CT Scan/MRI</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19200"/>
            <a:ext cx="8229600" cy="4906963"/>
          </a:xfrm>
        </p:spPr>
        <p:txBody>
          <a:bodyPr>
            <a:normAutofit fontScale="92500"/>
          </a:bodyPr>
          <a:lstStyle/>
          <a:p>
            <a:r>
              <a:rPr lang="en-US" sz="2400" dirty="0"/>
              <a:t>Applies to RCHN and CHG</a:t>
            </a:r>
          </a:p>
          <a:p>
            <a:endParaRPr lang="en-US" sz="2400" dirty="0"/>
          </a:p>
          <a:p>
            <a:r>
              <a:rPr lang="en-US" sz="2400" dirty="0"/>
              <a:t>The following services require authorization:</a:t>
            </a:r>
          </a:p>
          <a:p>
            <a:pPr lvl="1"/>
            <a:r>
              <a:rPr lang="en-US" sz="2400" dirty="0"/>
              <a:t>CT Scan for diagnosis of </a:t>
            </a:r>
            <a:r>
              <a:rPr lang="en-US" sz="2400" b="1" dirty="0"/>
              <a:t>headache</a:t>
            </a:r>
            <a:r>
              <a:rPr lang="en-US" sz="2400" dirty="0"/>
              <a:t> or </a:t>
            </a:r>
            <a:r>
              <a:rPr lang="en-US" sz="2400" b="1" dirty="0"/>
              <a:t>migraine</a:t>
            </a:r>
          </a:p>
          <a:p>
            <a:pPr lvl="1"/>
            <a:r>
              <a:rPr lang="en-US" sz="2400" dirty="0"/>
              <a:t>MRI for diagnosis of </a:t>
            </a:r>
            <a:r>
              <a:rPr lang="en-US" sz="2400" b="1" dirty="0"/>
              <a:t>headache</a:t>
            </a:r>
            <a:r>
              <a:rPr lang="en-US" sz="2400" dirty="0"/>
              <a:t> or </a:t>
            </a:r>
            <a:r>
              <a:rPr lang="en-US" sz="2400" b="1" dirty="0"/>
              <a:t>migraine</a:t>
            </a:r>
          </a:p>
          <a:p>
            <a:pPr lvl="1"/>
            <a:r>
              <a:rPr lang="en-US" sz="2400" dirty="0"/>
              <a:t>MRI for diagnosis of </a:t>
            </a:r>
            <a:r>
              <a:rPr lang="en-US" sz="2400" b="1" dirty="0"/>
              <a:t>TMJ</a:t>
            </a:r>
            <a:r>
              <a:rPr lang="en-US" sz="2400" dirty="0"/>
              <a:t> (Medi-Cal ONLY)</a:t>
            </a:r>
          </a:p>
          <a:p>
            <a:pPr lvl="1"/>
            <a:endParaRPr lang="en-US" sz="2400" dirty="0"/>
          </a:p>
          <a:p>
            <a:r>
              <a:rPr lang="en-US" sz="2400" dirty="0"/>
              <a:t>Required documentation:</a:t>
            </a:r>
          </a:p>
          <a:p>
            <a:pPr lvl="1"/>
            <a:r>
              <a:rPr lang="en-US" sz="2400" dirty="0"/>
              <a:t>Clinical notes documenting the member’s medical condition and the need for the requested service or supply.</a:t>
            </a:r>
          </a:p>
          <a:p>
            <a:pPr lvl="1"/>
            <a:r>
              <a:rPr lang="en-US" sz="2400" dirty="0"/>
              <a:t>A valid, signed doctor’s order.</a:t>
            </a:r>
          </a:p>
          <a:p>
            <a:pPr lvl="1"/>
            <a:r>
              <a:rPr lang="en-US" sz="2400" dirty="0"/>
              <a:t>A completed RCHN headache imaging form.</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26</a:t>
            </a:fld>
            <a:endParaRPr lang="en-US"/>
          </a:p>
        </p:txBody>
      </p:sp>
    </p:spTree>
    <p:extLst>
      <p:ext uri="{BB962C8B-B14F-4D97-AF65-F5344CB8AC3E}">
        <p14:creationId xmlns:p14="http://schemas.microsoft.com/office/powerpoint/2010/main" val="3899776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9FAE98-2414-E390-3EFE-ADA5E3018A2C}"/>
              </a:ext>
            </a:extLst>
          </p:cNvPr>
          <p:cNvSpPr>
            <a:spLocks noGrp="1"/>
          </p:cNvSpPr>
          <p:nvPr>
            <p:ph type="sldNum" sz="quarter" idx="12"/>
          </p:nvPr>
        </p:nvSpPr>
        <p:spPr/>
        <p:txBody>
          <a:bodyPr/>
          <a:lstStyle/>
          <a:p>
            <a:fld id="{60FCD170-1CEA-42F9-8A2C-641998CDF461}" type="slidenum">
              <a:rPr lang="en-US" smtClean="0"/>
              <a:t>27</a:t>
            </a:fld>
            <a:endParaRPr lang="en-US"/>
          </a:p>
        </p:txBody>
      </p:sp>
      <p:pic>
        <p:nvPicPr>
          <p:cNvPr id="3" name="Picture 2">
            <a:extLst>
              <a:ext uri="{FF2B5EF4-FFF2-40B4-BE49-F238E27FC236}">
                <a16:creationId xmlns:a16="http://schemas.microsoft.com/office/drawing/2014/main" id="{0E6241D0-0FA6-91B5-193A-996C990E6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753"/>
            <a:ext cx="4572000" cy="649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482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Dental Anesthesia</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19200"/>
            <a:ext cx="8229600" cy="4906963"/>
          </a:xfrm>
        </p:spPr>
        <p:txBody>
          <a:bodyPr>
            <a:normAutofit/>
          </a:bodyPr>
          <a:lstStyle/>
          <a:p>
            <a:r>
              <a:rPr lang="en-US" sz="2400" dirty="0"/>
              <a:t>Applies to RCHN, CHG, and Molina</a:t>
            </a:r>
          </a:p>
          <a:p>
            <a:endParaRPr lang="en-US" sz="2400" dirty="0"/>
          </a:p>
          <a:p>
            <a:r>
              <a:rPr lang="en-US" sz="2400" dirty="0"/>
              <a:t>The following services require authorization:</a:t>
            </a:r>
          </a:p>
          <a:p>
            <a:pPr lvl="1"/>
            <a:r>
              <a:rPr lang="en-US" sz="2400" dirty="0"/>
              <a:t>General Anesthesia for dental care</a:t>
            </a:r>
          </a:p>
          <a:p>
            <a:pPr lvl="1"/>
            <a:r>
              <a:rPr lang="en-US" sz="2400" dirty="0"/>
              <a:t>Facility Fees</a:t>
            </a:r>
          </a:p>
          <a:p>
            <a:r>
              <a:rPr lang="en-US" sz="2400" dirty="0"/>
              <a:t>Required documentation:</a:t>
            </a:r>
          </a:p>
          <a:p>
            <a:pPr lvl="1"/>
            <a:r>
              <a:rPr lang="en-US" sz="2400" dirty="0"/>
              <a:t>Clinical notes documenting the member’s medical condition and the need for the requested service or supply.</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28</a:t>
            </a:fld>
            <a:endParaRPr lang="en-US"/>
          </a:p>
        </p:txBody>
      </p:sp>
    </p:spTree>
    <p:extLst>
      <p:ext uri="{BB962C8B-B14F-4D97-AF65-F5344CB8AC3E}">
        <p14:creationId xmlns:p14="http://schemas.microsoft.com/office/powerpoint/2010/main" val="1349878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Dermatology</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19200"/>
            <a:ext cx="8229600" cy="4906963"/>
          </a:xfrm>
        </p:spPr>
        <p:txBody>
          <a:bodyPr>
            <a:normAutofit lnSpcReduction="10000"/>
          </a:bodyPr>
          <a:lstStyle/>
          <a:p>
            <a:r>
              <a:rPr lang="en-US" sz="2400" dirty="0"/>
              <a:t>Applies to RCHN, CHG, and Molina</a:t>
            </a:r>
          </a:p>
          <a:p>
            <a:endParaRPr lang="en-US" sz="2400" dirty="0"/>
          </a:p>
          <a:p>
            <a:r>
              <a:rPr lang="en-US" sz="2400" dirty="0"/>
              <a:t>The following services require authorization:</a:t>
            </a:r>
          </a:p>
          <a:p>
            <a:pPr lvl="1"/>
            <a:r>
              <a:rPr lang="en-US" sz="2400" dirty="0"/>
              <a:t>Initial New Patient Consultation for diagnosis of </a:t>
            </a:r>
            <a:r>
              <a:rPr lang="en-US" sz="2400" b="1" dirty="0"/>
              <a:t>acne</a:t>
            </a:r>
            <a:r>
              <a:rPr lang="en-US" sz="2400" dirty="0"/>
              <a:t> only.</a:t>
            </a:r>
          </a:p>
          <a:p>
            <a:pPr lvl="1"/>
            <a:endParaRPr lang="en-US" sz="2400" dirty="0"/>
          </a:p>
          <a:p>
            <a:r>
              <a:rPr lang="en-US" sz="2400" dirty="0"/>
              <a:t>Required documentation:</a:t>
            </a:r>
          </a:p>
          <a:p>
            <a:pPr lvl="1"/>
            <a:r>
              <a:rPr lang="en-US" sz="2400" dirty="0"/>
              <a:t>Clinical notes documenting the member’s medical condition and the need for the requested service or supply.</a:t>
            </a:r>
          </a:p>
          <a:p>
            <a:pPr lvl="1"/>
            <a:r>
              <a:rPr lang="en-US" sz="2400" dirty="0"/>
              <a:t>A valid, signed doctor’s order.</a:t>
            </a:r>
          </a:p>
          <a:p>
            <a:pPr lvl="1"/>
            <a:r>
              <a:rPr lang="en-US" sz="2400" dirty="0"/>
              <a:t>A completed RCHN Dermatology form.</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29</a:t>
            </a:fld>
            <a:endParaRPr lang="en-US"/>
          </a:p>
        </p:txBody>
      </p:sp>
    </p:spTree>
    <p:extLst>
      <p:ext uri="{BB962C8B-B14F-4D97-AF65-F5344CB8AC3E}">
        <p14:creationId xmlns:p14="http://schemas.microsoft.com/office/powerpoint/2010/main" val="215349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BB0E-A2E0-B7EF-26CC-9B2F6941B3CF}"/>
              </a:ext>
            </a:extLst>
          </p:cNvPr>
          <p:cNvSpPr>
            <a:spLocks noGrp="1"/>
          </p:cNvSpPr>
          <p:nvPr>
            <p:ph type="title"/>
          </p:nvPr>
        </p:nvSpPr>
        <p:spPr/>
        <p:txBody>
          <a:bodyPr/>
          <a:lstStyle/>
          <a:p>
            <a:r>
              <a:rPr lang="en-US" dirty="0"/>
              <a:t>Contact List</a:t>
            </a:r>
          </a:p>
        </p:txBody>
      </p:sp>
      <p:sp>
        <p:nvSpPr>
          <p:cNvPr id="3" name="Content Placeholder 2">
            <a:extLst>
              <a:ext uri="{FF2B5EF4-FFF2-40B4-BE49-F238E27FC236}">
                <a16:creationId xmlns:a16="http://schemas.microsoft.com/office/drawing/2014/main" id="{E817D90F-34C2-0964-537D-C7FE69F787D8}"/>
              </a:ext>
            </a:extLst>
          </p:cNvPr>
          <p:cNvSpPr>
            <a:spLocks noGrp="1"/>
          </p:cNvSpPr>
          <p:nvPr>
            <p:ph idx="1"/>
          </p:nvPr>
        </p:nvSpPr>
        <p:spPr/>
        <p:txBody>
          <a:bodyPr>
            <a:normAutofit fontScale="85000" lnSpcReduction="20000"/>
          </a:bodyPr>
          <a:lstStyle/>
          <a:p>
            <a:r>
              <a:rPr lang="en-US" dirty="0"/>
              <a:t>Utilization Management (UM) Operations Phone – 877-276-4543</a:t>
            </a:r>
          </a:p>
          <a:p>
            <a:endParaRPr lang="en-US" dirty="0"/>
          </a:p>
          <a:p>
            <a:r>
              <a:rPr lang="en-US" dirty="0"/>
              <a:t>EZ-Net – </a:t>
            </a:r>
            <a:r>
              <a:rPr lang="en-US" dirty="0">
                <a:hlinkClick r:id="rId2"/>
              </a:rPr>
              <a:t>https://eznet.rchsd.org</a:t>
            </a:r>
            <a:endParaRPr lang="en-US" dirty="0"/>
          </a:p>
          <a:p>
            <a:r>
              <a:rPr lang="en-US" dirty="0"/>
              <a:t>EZ-Net Support – </a:t>
            </a:r>
            <a:r>
              <a:rPr lang="en-US" dirty="0">
                <a:hlinkClick r:id="rId3"/>
              </a:rPr>
              <a:t>EZNetSupport@rchsd.org</a:t>
            </a:r>
            <a:endParaRPr lang="en-US" dirty="0"/>
          </a:p>
          <a:p>
            <a:endParaRPr lang="en-US" dirty="0"/>
          </a:p>
          <a:p>
            <a:r>
              <a:rPr lang="en-US" dirty="0"/>
              <a:t>Fax: 858-309-7977 or 858-309-6279</a:t>
            </a:r>
          </a:p>
          <a:p>
            <a:endParaRPr lang="en-US" dirty="0"/>
          </a:p>
          <a:p>
            <a:r>
              <a:rPr lang="en-US" dirty="0">
                <a:hlinkClick r:id="rId4"/>
              </a:rPr>
              <a:t>www.cpmgsandiego.com</a:t>
            </a:r>
            <a:r>
              <a:rPr lang="en-US" dirty="0"/>
              <a:t> </a:t>
            </a:r>
          </a:p>
          <a:p>
            <a:pPr lvl="1"/>
            <a:r>
              <a:rPr lang="en-US" dirty="0"/>
              <a:t>User Name – </a:t>
            </a:r>
            <a:r>
              <a:rPr lang="en-US" dirty="0" err="1"/>
              <a:t>cpmgdocs</a:t>
            </a:r>
            <a:endParaRPr lang="en-US" dirty="0"/>
          </a:p>
          <a:p>
            <a:pPr lvl="1"/>
            <a:r>
              <a:rPr lang="en-US" dirty="0"/>
              <a:t>Password – Resources25!</a:t>
            </a:r>
          </a:p>
        </p:txBody>
      </p:sp>
      <p:sp>
        <p:nvSpPr>
          <p:cNvPr id="4" name="Slide Number Placeholder 3">
            <a:extLst>
              <a:ext uri="{FF2B5EF4-FFF2-40B4-BE49-F238E27FC236}">
                <a16:creationId xmlns:a16="http://schemas.microsoft.com/office/drawing/2014/main" id="{FAC199B1-66F7-8627-1D63-9494FB5C52AD}"/>
              </a:ext>
            </a:extLst>
          </p:cNvPr>
          <p:cNvSpPr>
            <a:spLocks noGrp="1"/>
          </p:cNvSpPr>
          <p:nvPr>
            <p:ph type="sldNum" sz="quarter" idx="12"/>
          </p:nvPr>
        </p:nvSpPr>
        <p:spPr/>
        <p:txBody>
          <a:bodyPr/>
          <a:lstStyle/>
          <a:p>
            <a:fld id="{60FCD170-1CEA-42F9-8A2C-641998CDF461}" type="slidenum">
              <a:rPr lang="en-US" smtClean="0"/>
              <a:t>3</a:t>
            </a:fld>
            <a:endParaRPr lang="en-US"/>
          </a:p>
        </p:txBody>
      </p:sp>
    </p:spTree>
    <p:extLst>
      <p:ext uri="{BB962C8B-B14F-4D97-AF65-F5344CB8AC3E}">
        <p14:creationId xmlns:p14="http://schemas.microsoft.com/office/powerpoint/2010/main" val="3626557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2929B-7FE1-74FF-6904-85FB9C09DA78}"/>
              </a:ext>
            </a:extLst>
          </p:cNvPr>
          <p:cNvSpPr>
            <a:spLocks noGrp="1"/>
          </p:cNvSpPr>
          <p:nvPr>
            <p:ph type="sldNum" sz="quarter" idx="12"/>
          </p:nvPr>
        </p:nvSpPr>
        <p:spPr/>
        <p:txBody>
          <a:bodyPr/>
          <a:lstStyle/>
          <a:p>
            <a:fld id="{60FCD170-1CEA-42F9-8A2C-641998CDF461}" type="slidenum">
              <a:rPr lang="en-US" smtClean="0"/>
              <a:t>30</a:t>
            </a:fld>
            <a:endParaRPr lang="en-US"/>
          </a:p>
        </p:txBody>
      </p:sp>
      <p:pic>
        <p:nvPicPr>
          <p:cNvPr id="3" name="Picture 2">
            <a:extLst>
              <a:ext uri="{FF2B5EF4-FFF2-40B4-BE49-F238E27FC236}">
                <a16:creationId xmlns:a16="http://schemas.microsoft.com/office/drawing/2014/main" id="{54AA9537-2F72-5E22-991E-EFD7A579157A}"/>
              </a:ext>
            </a:extLst>
          </p:cNvPr>
          <p:cNvPicPr>
            <a:picLocks noChangeAspect="1"/>
          </p:cNvPicPr>
          <p:nvPr/>
        </p:nvPicPr>
        <p:blipFill>
          <a:blip r:embed="rId2"/>
          <a:stretch>
            <a:fillRect/>
          </a:stretch>
        </p:blipFill>
        <p:spPr>
          <a:xfrm>
            <a:off x="2048384" y="0"/>
            <a:ext cx="5047232" cy="6633987"/>
          </a:xfrm>
          <a:prstGeom prst="rect">
            <a:avLst/>
          </a:prstGeom>
        </p:spPr>
      </p:pic>
    </p:spTree>
    <p:extLst>
      <p:ext uri="{BB962C8B-B14F-4D97-AF65-F5344CB8AC3E}">
        <p14:creationId xmlns:p14="http://schemas.microsoft.com/office/powerpoint/2010/main" val="1954912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fontScale="90000"/>
          </a:bodyPr>
          <a:lstStyle/>
          <a:p>
            <a:r>
              <a:rPr lang="en-US" dirty="0"/>
              <a:t>Developmental Behavioral Pediatrics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and CHG</a:t>
            </a:r>
          </a:p>
          <a:p>
            <a:r>
              <a:rPr lang="en-US" sz="2400" dirty="0"/>
              <a:t>The following services require authorization:</a:t>
            </a:r>
          </a:p>
          <a:p>
            <a:pPr lvl="1"/>
            <a:r>
              <a:rPr lang="en-US" sz="2400" dirty="0"/>
              <a:t>All Developmental Behavioral Pediatric Services</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a:p>
            <a:pPr lvl="1"/>
            <a:r>
              <a:rPr lang="en-US" sz="2400" dirty="0"/>
              <a:t>Member should be 6 years or older – members under that age should be directed to the Developmental Evaluation Clinic (DEC) at Rady Children’s.</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31</a:t>
            </a:fld>
            <a:endParaRPr lang="en-US"/>
          </a:p>
        </p:txBody>
      </p:sp>
    </p:spTree>
    <p:extLst>
      <p:ext uri="{BB962C8B-B14F-4D97-AF65-F5344CB8AC3E}">
        <p14:creationId xmlns:p14="http://schemas.microsoft.com/office/powerpoint/2010/main" val="3157461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fontScale="90000"/>
          </a:bodyPr>
          <a:lstStyle/>
          <a:p>
            <a:r>
              <a:rPr lang="en-US" dirty="0"/>
              <a:t>Durable Medical Equipment (DME)/Orthotics &amp; Prosthetics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a:t>
            </a:r>
          </a:p>
          <a:p>
            <a:r>
              <a:rPr lang="en-US" sz="2400" dirty="0"/>
              <a:t>The following services require authorization:</a:t>
            </a:r>
          </a:p>
          <a:p>
            <a:pPr lvl="1"/>
            <a:r>
              <a:rPr lang="en-US" sz="2400" dirty="0"/>
              <a:t>All Durable Medical Equipment</a:t>
            </a:r>
          </a:p>
          <a:p>
            <a:pPr lvl="1"/>
            <a:r>
              <a:rPr lang="en-US" sz="2400" dirty="0"/>
              <a:t>All Orthotics &amp; Prosthetics</a:t>
            </a:r>
          </a:p>
          <a:p>
            <a:pPr lvl="1"/>
            <a:endParaRPr lang="en-US" sz="2400" dirty="0"/>
          </a:p>
          <a:p>
            <a:r>
              <a:rPr lang="en-US" sz="2400" dirty="0"/>
              <a:t>Required documentation:</a:t>
            </a:r>
          </a:p>
          <a:p>
            <a:pPr lvl="1"/>
            <a:r>
              <a:rPr lang="en-US" sz="2400" dirty="0"/>
              <a:t>Clinical notes documenting the member’s medical condition and the need for the requested equipment.</a:t>
            </a:r>
          </a:p>
          <a:p>
            <a:pPr lvl="1"/>
            <a:r>
              <a:rPr lang="en-US" sz="2400" dirty="0"/>
              <a:t>A valid, signed doctor’s order.</a:t>
            </a:r>
          </a:p>
          <a:p>
            <a:pPr lvl="1"/>
            <a:r>
              <a:rPr lang="en-US" sz="2400" dirty="0"/>
              <a:t>Price Quote (for customized equipment)</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32</a:t>
            </a:fld>
            <a:endParaRPr lang="en-US"/>
          </a:p>
        </p:txBody>
      </p:sp>
    </p:spTree>
    <p:extLst>
      <p:ext uri="{BB962C8B-B14F-4D97-AF65-F5344CB8AC3E}">
        <p14:creationId xmlns:p14="http://schemas.microsoft.com/office/powerpoint/2010/main" val="2413440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CC9DCA-C4FA-7514-E8D4-B0F732B6A7DD}"/>
              </a:ext>
            </a:extLst>
          </p:cNvPr>
          <p:cNvSpPr>
            <a:spLocks noGrp="1"/>
          </p:cNvSpPr>
          <p:nvPr>
            <p:ph type="title"/>
          </p:nvPr>
        </p:nvSpPr>
        <p:spPr>
          <a:xfrm>
            <a:off x="381000" y="76200"/>
            <a:ext cx="8229600" cy="838200"/>
          </a:xfrm>
        </p:spPr>
        <p:txBody>
          <a:bodyPr>
            <a:normAutofit/>
          </a:bodyPr>
          <a:lstStyle/>
          <a:p>
            <a:r>
              <a:rPr lang="en-US" sz="3200" dirty="0"/>
              <a:t>Vendor must be contracted with:</a:t>
            </a:r>
          </a:p>
        </p:txBody>
      </p:sp>
      <p:sp>
        <p:nvSpPr>
          <p:cNvPr id="2" name="Slide Number Placeholder 1">
            <a:extLst>
              <a:ext uri="{FF2B5EF4-FFF2-40B4-BE49-F238E27FC236}">
                <a16:creationId xmlns:a16="http://schemas.microsoft.com/office/drawing/2014/main" id="{0D13B247-1547-9DC5-7F73-873C3724EB44}"/>
              </a:ext>
            </a:extLst>
          </p:cNvPr>
          <p:cNvSpPr>
            <a:spLocks noGrp="1"/>
          </p:cNvSpPr>
          <p:nvPr>
            <p:ph type="sldNum" sz="quarter" idx="12"/>
          </p:nvPr>
        </p:nvSpPr>
        <p:spPr/>
        <p:txBody>
          <a:bodyPr/>
          <a:lstStyle/>
          <a:p>
            <a:fld id="{60FCD170-1CEA-42F9-8A2C-641998CDF461}" type="slidenum">
              <a:rPr lang="en-US" smtClean="0"/>
              <a:t>33</a:t>
            </a:fld>
            <a:endParaRPr lang="en-US"/>
          </a:p>
        </p:txBody>
      </p:sp>
      <p:pic>
        <p:nvPicPr>
          <p:cNvPr id="5" name="Picture 4">
            <a:extLst>
              <a:ext uri="{FF2B5EF4-FFF2-40B4-BE49-F238E27FC236}">
                <a16:creationId xmlns:a16="http://schemas.microsoft.com/office/drawing/2014/main" id="{F4784C90-485F-0725-8C34-75E23320932F}"/>
              </a:ext>
            </a:extLst>
          </p:cNvPr>
          <p:cNvPicPr>
            <a:picLocks noChangeAspect="1"/>
          </p:cNvPicPr>
          <p:nvPr/>
        </p:nvPicPr>
        <p:blipFill>
          <a:blip r:embed="rId2"/>
          <a:stretch>
            <a:fillRect/>
          </a:stretch>
        </p:blipFill>
        <p:spPr>
          <a:xfrm>
            <a:off x="685800" y="846138"/>
            <a:ext cx="7620000" cy="5419078"/>
          </a:xfrm>
          <a:prstGeom prst="rect">
            <a:avLst/>
          </a:prstGeom>
        </p:spPr>
      </p:pic>
    </p:spTree>
    <p:extLst>
      <p:ext uri="{BB962C8B-B14F-4D97-AF65-F5344CB8AC3E}">
        <p14:creationId xmlns:p14="http://schemas.microsoft.com/office/powerpoint/2010/main" val="3624618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Dysphagia/Swallow Study</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CHG, and Molina</a:t>
            </a:r>
          </a:p>
          <a:p>
            <a:r>
              <a:rPr lang="en-US" sz="2400" dirty="0"/>
              <a:t>The following services require authorization:</a:t>
            </a:r>
          </a:p>
          <a:p>
            <a:pPr lvl="1"/>
            <a:r>
              <a:rPr lang="en-US" sz="2400" dirty="0"/>
              <a:t>Dysphagia Study</a:t>
            </a:r>
          </a:p>
          <a:p>
            <a:pPr lvl="1"/>
            <a:r>
              <a:rPr lang="en-US" sz="2400" dirty="0"/>
              <a:t>Swallow Study</a:t>
            </a:r>
          </a:p>
          <a:p>
            <a:pPr lvl="1"/>
            <a:r>
              <a:rPr lang="en-US" sz="2400" dirty="0"/>
              <a:t>FEES Study</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34</a:t>
            </a:fld>
            <a:endParaRPr lang="en-US"/>
          </a:p>
        </p:txBody>
      </p:sp>
    </p:spTree>
    <p:extLst>
      <p:ext uri="{BB962C8B-B14F-4D97-AF65-F5344CB8AC3E}">
        <p14:creationId xmlns:p14="http://schemas.microsoft.com/office/powerpoint/2010/main" val="1937068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Ear, Nose, &amp; Throat (ENT)</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CHG, and Molina</a:t>
            </a:r>
          </a:p>
          <a:p>
            <a:r>
              <a:rPr lang="en-US" sz="2400" dirty="0"/>
              <a:t>The following services require authorization:</a:t>
            </a:r>
          </a:p>
          <a:p>
            <a:pPr lvl="1"/>
            <a:r>
              <a:rPr lang="en-US" sz="2400" dirty="0"/>
              <a:t>Initial New Patient Consultation for diagnosis of </a:t>
            </a:r>
            <a:r>
              <a:rPr lang="en-US" sz="2400" b="1" dirty="0"/>
              <a:t>otitis media</a:t>
            </a:r>
            <a:r>
              <a:rPr lang="en-US" sz="2400" dirty="0"/>
              <a:t> only.</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Request for ENT Consultation Form</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35</a:t>
            </a:fld>
            <a:endParaRPr lang="en-US"/>
          </a:p>
        </p:txBody>
      </p:sp>
    </p:spTree>
    <p:extLst>
      <p:ext uri="{BB962C8B-B14F-4D97-AF65-F5344CB8AC3E}">
        <p14:creationId xmlns:p14="http://schemas.microsoft.com/office/powerpoint/2010/main" val="1443697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A4C8F8-DEA4-1911-2681-5BFB4E77F5B0}"/>
              </a:ext>
            </a:extLst>
          </p:cNvPr>
          <p:cNvSpPr>
            <a:spLocks noGrp="1"/>
          </p:cNvSpPr>
          <p:nvPr>
            <p:ph type="sldNum" sz="quarter" idx="12"/>
          </p:nvPr>
        </p:nvSpPr>
        <p:spPr/>
        <p:txBody>
          <a:bodyPr/>
          <a:lstStyle/>
          <a:p>
            <a:fld id="{60FCD170-1CEA-42F9-8A2C-641998CDF461}" type="slidenum">
              <a:rPr lang="en-US" smtClean="0"/>
              <a:t>36</a:t>
            </a:fld>
            <a:endParaRPr lang="en-US"/>
          </a:p>
        </p:txBody>
      </p:sp>
      <p:pic>
        <p:nvPicPr>
          <p:cNvPr id="5" name="Picture 4">
            <a:extLst>
              <a:ext uri="{FF2B5EF4-FFF2-40B4-BE49-F238E27FC236}">
                <a16:creationId xmlns:a16="http://schemas.microsoft.com/office/drawing/2014/main" id="{272C57B4-1FE7-A913-8077-5023C21B1A03}"/>
              </a:ext>
            </a:extLst>
          </p:cNvPr>
          <p:cNvPicPr>
            <a:picLocks noChangeAspect="1"/>
          </p:cNvPicPr>
          <p:nvPr/>
        </p:nvPicPr>
        <p:blipFill>
          <a:blip r:embed="rId2"/>
          <a:stretch>
            <a:fillRect/>
          </a:stretch>
        </p:blipFill>
        <p:spPr>
          <a:xfrm>
            <a:off x="2286000" y="76200"/>
            <a:ext cx="4743844" cy="6248400"/>
          </a:xfrm>
          <a:prstGeom prst="rect">
            <a:avLst/>
          </a:prstGeom>
        </p:spPr>
      </p:pic>
    </p:spTree>
    <p:extLst>
      <p:ext uri="{BB962C8B-B14F-4D97-AF65-F5344CB8AC3E}">
        <p14:creationId xmlns:p14="http://schemas.microsoft.com/office/powerpoint/2010/main" val="476696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Endocrinology</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CHG, and Molina</a:t>
            </a:r>
          </a:p>
          <a:p>
            <a:r>
              <a:rPr lang="en-US" sz="2400" dirty="0"/>
              <a:t>The following services require authorization:</a:t>
            </a:r>
          </a:p>
          <a:p>
            <a:pPr lvl="1"/>
            <a:r>
              <a:rPr lang="en-US" sz="2400" dirty="0"/>
              <a:t>Initial New Patient Consultation for diagnosis of </a:t>
            </a:r>
            <a:r>
              <a:rPr lang="en-US" sz="2400" b="1" dirty="0"/>
              <a:t>Short Stature</a:t>
            </a:r>
            <a:r>
              <a:rPr lang="en-US" sz="2400" dirty="0"/>
              <a:t> only.</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a:p>
            <a:pPr lvl="1"/>
            <a:r>
              <a:rPr lang="en-US" sz="2400" dirty="0"/>
              <a:t>A completed RCHN Endocrinology for short stature form.</a:t>
            </a:r>
          </a:p>
          <a:p>
            <a:pPr lvl="1"/>
            <a:endParaRPr lang="en-US" sz="2400" dirty="0"/>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37</a:t>
            </a:fld>
            <a:endParaRPr lang="en-US"/>
          </a:p>
        </p:txBody>
      </p:sp>
    </p:spTree>
    <p:extLst>
      <p:ext uri="{BB962C8B-B14F-4D97-AF65-F5344CB8AC3E}">
        <p14:creationId xmlns:p14="http://schemas.microsoft.com/office/powerpoint/2010/main" val="3497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A4C8F8-DEA4-1911-2681-5BFB4E77F5B0}"/>
              </a:ext>
            </a:extLst>
          </p:cNvPr>
          <p:cNvSpPr>
            <a:spLocks noGrp="1"/>
          </p:cNvSpPr>
          <p:nvPr>
            <p:ph type="sldNum" sz="quarter" idx="12"/>
          </p:nvPr>
        </p:nvSpPr>
        <p:spPr/>
        <p:txBody>
          <a:bodyPr/>
          <a:lstStyle/>
          <a:p>
            <a:fld id="{60FCD170-1CEA-42F9-8A2C-641998CDF461}" type="slidenum">
              <a:rPr lang="en-US" smtClean="0"/>
              <a:t>38</a:t>
            </a:fld>
            <a:endParaRPr lang="en-US"/>
          </a:p>
        </p:txBody>
      </p:sp>
      <p:pic>
        <p:nvPicPr>
          <p:cNvPr id="3" name="Picture 2">
            <a:extLst>
              <a:ext uri="{FF2B5EF4-FFF2-40B4-BE49-F238E27FC236}">
                <a16:creationId xmlns:a16="http://schemas.microsoft.com/office/drawing/2014/main" id="{C348D67C-63C4-1C8E-BE0E-FAD8D3436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513"/>
            <a:ext cx="4876800" cy="653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025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Gastroenterology</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lnSpcReduction="10000"/>
          </a:bodyPr>
          <a:lstStyle/>
          <a:p>
            <a:r>
              <a:rPr lang="en-US" sz="2400" dirty="0"/>
              <a:t>Applies to RCHN, CHG, and Molina</a:t>
            </a:r>
          </a:p>
          <a:p>
            <a:r>
              <a:rPr lang="en-US" sz="2400" dirty="0"/>
              <a:t>The following services require authorization:</a:t>
            </a:r>
          </a:p>
          <a:p>
            <a:pPr lvl="1"/>
            <a:r>
              <a:rPr lang="en-US" sz="2400" dirty="0"/>
              <a:t>Initial New Patient Consultation for diagnosis of </a:t>
            </a:r>
            <a:r>
              <a:rPr lang="en-US" sz="2400" b="1" dirty="0"/>
              <a:t>Abdominal Pain</a:t>
            </a:r>
            <a:r>
              <a:rPr lang="en-US" sz="2400" dirty="0"/>
              <a:t> only.</a:t>
            </a:r>
          </a:p>
          <a:p>
            <a:pPr lvl="1"/>
            <a:r>
              <a:rPr lang="en-US" sz="2400" dirty="0"/>
              <a:t>Initial New Patient Consultation for diagnosis of </a:t>
            </a:r>
            <a:r>
              <a:rPr lang="en-US" sz="2400" b="1" dirty="0"/>
              <a:t>Constipation</a:t>
            </a:r>
            <a:r>
              <a:rPr lang="en-US" sz="2400" dirty="0"/>
              <a:t> or </a:t>
            </a:r>
            <a:r>
              <a:rPr lang="en-US" sz="2400" b="1" dirty="0"/>
              <a:t>Reflux</a:t>
            </a:r>
            <a:endParaRPr lang="en-US" sz="2400" dirty="0"/>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a:p>
            <a:pPr lvl="1"/>
            <a:r>
              <a:rPr lang="en-US" sz="2400" dirty="0"/>
              <a:t>A completed RCHN Gastroenterology form.</a:t>
            </a:r>
          </a:p>
          <a:p>
            <a:pPr lvl="1"/>
            <a:endParaRPr lang="en-US" sz="2400" dirty="0"/>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39</a:t>
            </a:fld>
            <a:endParaRPr lang="en-US"/>
          </a:p>
        </p:txBody>
      </p:sp>
    </p:spTree>
    <p:extLst>
      <p:ext uri="{BB962C8B-B14F-4D97-AF65-F5344CB8AC3E}">
        <p14:creationId xmlns:p14="http://schemas.microsoft.com/office/powerpoint/2010/main" val="143824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8AB9-2051-7D7D-EBC9-F43D187874C7}"/>
              </a:ext>
            </a:extLst>
          </p:cNvPr>
          <p:cNvSpPr>
            <a:spLocks noGrp="1"/>
          </p:cNvSpPr>
          <p:nvPr>
            <p:ph type="title"/>
          </p:nvPr>
        </p:nvSpPr>
        <p:spPr/>
        <p:txBody>
          <a:bodyPr/>
          <a:lstStyle/>
          <a:p>
            <a:r>
              <a:rPr lang="en-US" dirty="0"/>
              <a:t>UM Operations Staff</a:t>
            </a:r>
          </a:p>
        </p:txBody>
      </p:sp>
      <p:sp>
        <p:nvSpPr>
          <p:cNvPr id="3" name="Content Placeholder 2">
            <a:extLst>
              <a:ext uri="{FF2B5EF4-FFF2-40B4-BE49-F238E27FC236}">
                <a16:creationId xmlns:a16="http://schemas.microsoft.com/office/drawing/2014/main" id="{A3664CF3-24A5-FF0F-9724-B299153181AA}"/>
              </a:ext>
            </a:extLst>
          </p:cNvPr>
          <p:cNvSpPr>
            <a:spLocks noGrp="1"/>
          </p:cNvSpPr>
          <p:nvPr>
            <p:ph idx="1"/>
          </p:nvPr>
        </p:nvSpPr>
        <p:spPr>
          <a:xfrm>
            <a:off x="457200" y="1295400"/>
            <a:ext cx="8229600" cy="4830763"/>
          </a:xfrm>
        </p:spPr>
        <p:txBody>
          <a:bodyPr>
            <a:normAutofit fontScale="85000" lnSpcReduction="20000"/>
          </a:bodyPr>
          <a:lstStyle/>
          <a:p>
            <a:r>
              <a:rPr lang="en-US" dirty="0"/>
              <a:t>Katie Coleman – Director, UM Operations</a:t>
            </a:r>
          </a:p>
          <a:p>
            <a:r>
              <a:rPr lang="en-US" dirty="0"/>
              <a:t>Rigoberto Estevez – Manager, UM Operations</a:t>
            </a:r>
          </a:p>
          <a:p>
            <a:r>
              <a:rPr lang="en-US" dirty="0"/>
              <a:t>Sonja Scott – Supervisor, UM Operations</a:t>
            </a:r>
          </a:p>
          <a:p>
            <a:endParaRPr lang="en-US" dirty="0"/>
          </a:p>
          <a:p>
            <a:r>
              <a:rPr lang="en-US" dirty="0"/>
              <a:t>Andi – UM Coordinator</a:t>
            </a:r>
          </a:p>
          <a:p>
            <a:r>
              <a:rPr lang="en-US" dirty="0"/>
              <a:t>Kai – UM Coordinator</a:t>
            </a:r>
          </a:p>
          <a:p>
            <a:r>
              <a:rPr lang="en-US" dirty="0"/>
              <a:t>Kay – UM Coordinator</a:t>
            </a:r>
          </a:p>
          <a:p>
            <a:r>
              <a:rPr lang="en-US" dirty="0"/>
              <a:t>Kevin – UM Coordinator</a:t>
            </a:r>
          </a:p>
          <a:p>
            <a:r>
              <a:rPr lang="en-US" dirty="0"/>
              <a:t>Kimberly – UM Coordinator</a:t>
            </a:r>
          </a:p>
          <a:p>
            <a:r>
              <a:rPr lang="en-US" dirty="0"/>
              <a:t>Kylie – UM Coordinator</a:t>
            </a:r>
          </a:p>
          <a:p>
            <a:r>
              <a:rPr lang="en-US" dirty="0"/>
              <a:t>MJ – UM Coordinator</a:t>
            </a:r>
          </a:p>
        </p:txBody>
      </p:sp>
      <p:sp>
        <p:nvSpPr>
          <p:cNvPr id="4" name="Slide Number Placeholder 3">
            <a:extLst>
              <a:ext uri="{FF2B5EF4-FFF2-40B4-BE49-F238E27FC236}">
                <a16:creationId xmlns:a16="http://schemas.microsoft.com/office/drawing/2014/main" id="{BFC2E2BA-42A2-1AF0-8C37-4AFF6CA78549}"/>
              </a:ext>
            </a:extLst>
          </p:cNvPr>
          <p:cNvSpPr>
            <a:spLocks noGrp="1"/>
          </p:cNvSpPr>
          <p:nvPr>
            <p:ph type="sldNum" sz="quarter" idx="12"/>
          </p:nvPr>
        </p:nvSpPr>
        <p:spPr/>
        <p:txBody>
          <a:bodyPr/>
          <a:lstStyle/>
          <a:p>
            <a:fld id="{60FCD170-1CEA-42F9-8A2C-641998CDF461}" type="slidenum">
              <a:rPr lang="en-US" smtClean="0"/>
              <a:t>4</a:t>
            </a:fld>
            <a:endParaRPr lang="en-US"/>
          </a:p>
        </p:txBody>
      </p:sp>
    </p:spTree>
    <p:extLst>
      <p:ext uri="{BB962C8B-B14F-4D97-AF65-F5344CB8AC3E}">
        <p14:creationId xmlns:p14="http://schemas.microsoft.com/office/powerpoint/2010/main" val="3729878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DAAD9-AC17-C2F4-7AD7-DA8485652E33}"/>
              </a:ext>
            </a:extLst>
          </p:cNvPr>
          <p:cNvSpPr>
            <a:spLocks noGrp="1"/>
          </p:cNvSpPr>
          <p:nvPr>
            <p:ph type="sldNum" sz="quarter" idx="12"/>
          </p:nvPr>
        </p:nvSpPr>
        <p:spPr/>
        <p:txBody>
          <a:bodyPr/>
          <a:lstStyle/>
          <a:p>
            <a:fld id="{60FCD170-1CEA-42F9-8A2C-641998CDF461}" type="slidenum">
              <a:rPr lang="en-US" smtClean="0"/>
              <a:t>40</a:t>
            </a:fld>
            <a:endParaRPr lang="en-US"/>
          </a:p>
        </p:txBody>
      </p:sp>
      <p:pic>
        <p:nvPicPr>
          <p:cNvPr id="3" name="Picture 2">
            <a:extLst>
              <a:ext uri="{FF2B5EF4-FFF2-40B4-BE49-F238E27FC236}">
                <a16:creationId xmlns:a16="http://schemas.microsoft.com/office/drawing/2014/main" id="{7131EDEA-F3FF-585D-50DD-7CC947B03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6277"/>
            <a:ext cx="4881562" cy="659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721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DDAAD9-AC17-C2F4-7AD7-DA8485652E33}"/>
              </a:ext>
            </a:extLst>
          </p:cNvPr>
          <p:cNvSpPr>
            <a:spLocks noGrp="1"/>
          </p:cNvSpPr>
          <p:nvPr>
            <p:ph type="sldNum" sz="quarter" idx="12"/>
          </p:nvPr>
        </p:nvSpPr>
        <p:spPr/>
        <p:txBody>
          <a:bodyPr/>
          <a:lstStyle/>
          <a:p>
            <a:fld id="{60FCD170-1CEA-42F9-8A2C-641998CDF461}" type="slidenum">
              <a:rPr lang="en-US" smtClean="0"/>
              <a:t>41</a:t>
            </a:fld>
            <a:endParaRPr lang="en-US"/>
          </a:p>
        </p:txBody>
      </p:sp>
      <p:pic>
        <p:nvPicPr>
          <p:cNvPr id="3" name="Picture 2">
            <a:extLst>
              <a:ext uri="{FF2B5EF4-FFF2-40B4-BE49-F238E27FC236}">
                <a16:creationId xmlns:a16="http://schemas.microsoft.com/office/drawing/2014/main" id="{07AD6C5C-3062-8CDD-D165-5E2961B70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551"/>
            <a:ext cx="5562600" cy="662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652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Genetic Testing</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CHG, and Molina</a:t>
            </a:r>
          </a:p>
          <a:p>
            <a:r>
              <a:rPr lang="en-US" sz="2400" dirty="0"/>
              <a:t>The following services require authorization:</a:t>
            </a:r>
          </a:p>
          <a:p>
            <a:pPr lvl="1"/>
            <a:r>
              <a:rPr lang="en-US" sz="2400" dirty="0"/>
              <a:t>All genetic testing</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2"/>
            <a:r>
              <a:rPr lang="en-US" sz="2000" dirty="0"/>
              <a:t>Documentation should include information on how the testing may impact the future care of the member.</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42</a:t>
            </a:fld>
            <a:endParaRPr lang="en-US"/>
          </a:p>
        </p:txBody>
      </p:sp>
    </p:spTree>
    <p:extLst>
      <p:ext uri="{BB962C8B-B14F-4D97-AF65-F5344CB8AC3E}">
        <p14:creationId xmlns:p14="http://schemas.microsoft.com/office/powerpoint/2010/main" val="1846280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Home Health Services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and Molina</a:t>
            </a:r>
          </a:p>
          <a:p>
            <a:r>
              <a:rPr lang="en-US" sz="2400" dirty="0"/>
              <a:t>The following services require authorization:</a:t>
            </a:r>
          </a:p>
          <a:p>
            <a:pPr lvl="1"/>
            <a:r>
              <a:rPr lang="en-US" sz="2400" dirty="0"/>
              <a:t>All Home Health Services</a:t>
            </a:r>
          </a:p>
          <a:p>
            <a:pPr lvl="1"/>
            <a:r>
              <a:rPr lang="en-US" sz="2400" dirty="0"/>
              <a:t>All Shift Nursing, Private Duty Nursing, or Skilled Nurse Services</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43</a:t>
            </a:fld>
            <a:endParaRPr lang="en-US"/>
          </a:p>
        </p:txBody>
      </p:sp>
    </p:spTree>
    <p:extLst>
      <p:ext uri="{BB962C8B-B14F-4D97-AF65-F5344CB8AC3E}">
        <p14:creationId xmlns:p14="http://schemas.microsoft.com/office/powerpoint/2010/main" val="1661012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fontScale="90000"/>
          </a:bodyPr>
          <a:lstStyle/>
          <a:p>
            <a:r>
              <a:rPr lang="en-US" dirty="0"/>
              <a:t>Infused or Injected Medications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CHG, and Molina</a:t>
            </a:r>
          </a:p>
          <a:p>
            <a:r>
              <a:rPr lang="en-US" sz="2400" dirty="0"/>
              <a:t>The following services require authorization:</a:t>
            </a:r>
          </a:p>
          <a:p>
            <a:pPr lvl="1"/>
            <a:r>
              <a:rPr lang="en-US" sz="2400" dirty="0"/>
              <a:t>All injectable medications (see exclusion list)</a:t>
            </a:r>
          </a:p>
          <a:p>
            <a:pPr lvl="1"/>
            <a:r>
              <a:rPr lang="en-US" sz="2400" dirty="0"/>
              <a:t>All infused medications (see exclusion list)</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a:p>
            <a:pPr lvl="1"/>
            <a:r>
              <a:rPr lang="en-US" sz="2400" dirty="0"/>
              <a:t>Growth Hormone injections – a completed RCHN growth hormone form.</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44</a:t>
            </a:fld>
            <a:endParaRPr lang="en-US"/>
          </a:p>
        </p:txBody>
      </p:sp>
    </p:spTree>
    <p:extLst>
      <p:ext uri="{BB962C8B-B14F-4D97-AF65-F5344CB8AC3E}">
        <p14:creationId xmlns:p14="http://schemas.microsoft.com/office/powerpoint/2010/main" val="1885553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fontScale="90000"/>
          </a:bodyPr>
          <a:lstStyle/>
          <a:p>
            <a:r>
              <a:rPr lang="en-US" dirty="0"/>
              <a:t>Excluded Infused or Injected Medications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lnSpcReduction="10000"/>
          </a:bodyPr>
          <a:lstStyle/>
          <a:p>
            <a:r>
              <a:rPr lang="en-US" sz="2400" dirty="0"/>
              <a:t>The following services are </a:t>
            </a:r>
            <a:r>
              <a:rPr lang="en-US" sz="2400" b="1" u="sng" dirty="0"/>
              <a:t>not</a:t>
            </a:r>
            <a:r>
              <a:rPr lang="en-US" sz="2400" dirty="0"/>
              <a:t> authorized by RCHN:</a:t>
            </a:r>
          </a:p>
          <a:p>
            <a:pPr lvl="1"/>
            <a:r>
              <a:rPr lang="en-US" sz="2000" dirty="0"/>
              <a:t>Medi-Cal</a:t>
            </a:r>
          </a:p>
          <a:p>
            <a:pPr lvl="2"/>
            <a:r>
              <a:rPr lang="en-US" sz="1600" dirty="0"/>
              <a:t>Factor VIII Medications (CCS State Office)</a:t>
            </a:r>
          </a:p>
          <a:p>
            <a:pPr lvl="2"/>
            <a:r>
              <a:rPr lang="en-US" sz="1600" dirty="0"/>
              <a:t>CHG Members - All infused medications</a:t>
            </a:r>
          </a:p>
          <a:p>
            <a:pPr lvl="2"/>
            <a:r>
              <a:rPr lang="en-US" sz="1600" dirty="0"/>
              <a:t>Home Self-Injectables (Medi-Cal Rx)</a:t>
            </a:r>
          </a:p>
          <a:p>
            <a:pPr lvl="1"/>
            <a:r>
              <a:rPr lang="en-US" sz="2000" dirty="0"/>
              <a:t>Commercial</a:t>
            </a:r>
          </a:p>
          <a:p>
            <a:pPr lvl="2"/>
            <a:r>
              <a:rPr lang="en-US" sz="1600" dirty="0"/>
              <a:t>Cigna Members – All injectable medications</a:t>
            </a:r>
          </a:p>
          <a:p>
            <a:pPr lvl="2"/>
            <a:r>
              <a:rPr lang="en-US" sz="1600" dirty="0"/>
              <a:t>Health Net Members – Injectable Medication Grid</a:t>
            </a:r>
          </a:p>
          <a:p>
            <a:r>
              <a:rPr lang="en-US" sz="2400" dirty="0"/>
              <a:t>The following services do </a:t>
            </a:r>
            <a:r>
              <a:rPr lang="en-US" sz="2400" b="1" u="sng" dirty="0"/>
              <a:t>not</a:t>
            </a:r>
            <a:r>
              <a:rPr lang="en-US" sz="2400" dirty="0"/>
              <a:t> require authorization:</a:t>
            </a:r>
          </a:p>
          <a:p>
            <a:pPr lvl="1"/>
            <a:r>
              <a:rPr lang="en-US" sz="2000" dirty="0"/>
              <a:t>Allergy Injections</a:t>
            </a:r>
          </a:p>
          <a:p>
            <a:pPr lvl="1"/>
            <a:r>
              <a:rPr lang="en-US" sz="2000" dirty="0"/>
              <a:t>Antibiotics</a:t>
            </a:r>
          </a:p>
          <a:p>
            <a:pPr lvl="1"/>
            <a:r>
              <a:rPr lang="en-US" sz="2000" dirty="0"/>
              <a:t>Vaccines</a:t>
            </a:r>
          </a:p>
          <a:p>
            <a:pPr lvl="1"/>
            <a:r>
              <a:rPr lang="en-US" sz="2000" dirty="0"/>
              <a:t>Solu-Medrol</a:t>
            </a:r>
          </a:p>
          <a:p>
            <a:pPr lvl="1"/>
            <a:r>
              <a:rPr lang="en-US" sz="2000" dirty="0"/>
              <a:t>Iron Sucrose/Ferric Gluconate</a:t>
            </a:r>
          </a:p>
          <a:p>
            <a:pPr lvl="1"/>
            <a:r>
              <a:rPr lang="en-US" sz="2000" dirty="0"/>
              <a:t>Chemotherapeutic Agents for the treatment of cancer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45</a:t>
            </a:fld>
            <a:endParaRPr lang="en-US"/>
          </a:p>
        </p:txBody>
      </p:sp>
    </p:spTree>
    <p:extLst>
      <p:ext uri="{BB962C8B-B14F-4D97-AF65-F5344CB8AC3E}">
        <p14:creationId xmlns:p14="http://schemas.microsoft.com/office/powerpoint/2010/main" val="2325769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D12E37-22D3-4678-742E-6BB587C9CBA9}"/>
              </a:ext>
            </a:extLst>
          </p:cNvPr>
          <p:cNvSpPr>
            <a:spLocks noGrp="1"/>
          </p:cNvSpPr>
          <p:nvPr>
            <p:ph type="sldNum" sz="quarter" idx="12"/>
          </p:nvPr>
        </p:nvSpPr>
        <p:spPr/>
        <p:txBody>
          <a:bodyPr/>
          <a:lstStyle/>
          <a:p>
            <a:fld id="{60FCD170-1CEA-42F9-8A2C-641998CDF461}" type="slidenum">
              <a:rPr lang="en-US" smtClean="0"/>
              <a:t>46</a:t>
            </a:fld>
            <a:endParaRPr lang="en-US"/>
          </a:p>
        </p:txBody>
      </p:sp>
      <p:pic>
        <p:nvPicPr>
          <p:cNvPr id="5" name="Picture 4">
            <a:extLst>
              <a:ext uri="{FF2B5EF4-FFF2-40B4-BE49-F238E27FC236}">
                <a16:creationId xmlns:a16="http://schemas.microsoft.com/office/drawing/2014/main" id="{E2A0CFE9-641A-2070-529D-25F42263856C}"/>
              </a:ext>
            </a:extLst>
          </p:cNvPr>
          <p:cNvPicPr>
            <a:picLocks noChangeAspect="1"/>
          </p:cNvPicPr>
          <p:nvPr/>
        </p:nvPicPr>
        <p:blipFill>
          <a:blip r:embed="rId2"/>
          <a:stretch>
            <a:fillRect/>
          </a:stretch>
        </p:blipFill>
        <p:spPr>
          <a:xfrm>
            <a:off x="457200" y="-26437"/>
            <a:ext cx="8092887" cy="6618774"/>
          </a:xfrm>
          <a:prstGeom prst="rect">
            <a:avLst/>
          </a:prstGeom>
        </p:spPr>
      </p:pic>
    </p:spTree>
    <p:extLst>
      <p:ext uri="{BB962C8B-B14F-4D97-AF65-F5344CB8AC3E}">
        <p14:creationId xmlns:p14="http://schemas.microsoft.com/office/powerpoint/2010/main" val="1383625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Neuropsychology</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and CHG</a:t>
            </a:r>
          </a:p>
          <a:p>
            <a:r>
              <a:rPr lang="en-US" sz="2400" dirty="0"/>
              <a:t>The following services require authorization:</a:t>
            </a:r>
          </a:p>
          <a:p>
            <a:pPr lvl="1"/>
            <a:r>
              <a:rPr lang="en-US" sz="2400" dirty="0"/>
              <a:t>All Neuropsychology Services</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47</a:t>
            </a:fld>
            <a:endParaRPr lang="en-US"/>
          </a:p>
        </p:txBody>
      </p:sp>
    </p:spTree>
    <p:extLst>
      <p:ext uri="{BB962C8B-B14F-4D97-AF65-F5344CB8AC3E}">
        <p14:creationId xmlns:p14="http://schemas.microsoft.com/office/powerpoint/2010/main" val="2427671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Nutrition Counseling</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lnSpcReduction="10000"/>
          </a:bodyPr>
          <a:lstStyle/>
          <a:p>
            <a:r>
              <a:rPr lang="en-US" sz="2400" dirty="0"/>
              <a:t>Applies to RCHN</a:t>
            </a:r>
          </a:p>
          <a:p>
            <a:r>
              <a:rPr lang="en-US" sz="2400" dirty="0"/>
              <a:t>The following services require authorization:</a:t>
            </a:r>
          </a:p>
          <a:p>
            <a:pPr lvl="1"/>
            <a:r>
              <a:rPr lang="en-US" sz="2400" dirty="0"/>
              <a:t>All nutrition counseling or weight management services</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Growth chart, current height and weight, and any lab testing results.</a:t>
            </a:r>
          </a:p>
          <a:p>
            <a:pPr lvl="1"/>
            <a:r>
              <a:rPr lang="en-US" sz="2400" dirty="0"/>
              <a:t>A valid, signed doctor’s order.</a:t>
            </a:r>
          </a:p>
          <a:p>
            <a:pPr lvl="1"/>
            <a:r>
              <a:rPr lang="en-US" sz="2400" dirty="0"/>
              <a:t>Obesity Diagnosis – a completed RCHN obesity form.</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48</a:t>
            </a:fld>
            <a:endParaRPr lang="en-US"/>
          </a:p>
        </p:txBody>
      </p:sp>
    </p:spTree>
    <p:extLst>
      <p:ext uri="{BB962C8B-B14F-4D97-AF65-F5344CB8AC3E}">
        <p14:creationId xmlns:p14="http://schemas.microsoft.com/office/powerpoint/2010/main" val="2663948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3F209-9F0A-5503-8DEA-5246DCF1B05E}"/>
              </a:ext>
            </a:extLst>
          </p:cNvPr>
          <p:cNvSpPr>
            <a:spLocks noGrp="1"/>
          </p:cNvSpPr>
          <p:nvPr>
            <p:ph type="sldNum" sz="quarter" idx="12"/>
          </p:nvPr>
        </p:nvSpPr>
        <p:spPr/>
        <p:txBody>
          <a:bodyPr/>
          <a:lstStyle/>
          <a:p>
            <a:fld id="{60FCD170-1CEA-42F9-8A2C-641998CDF461}" type="slidenum">
              <a:rPr lang="en-US" smtClean="0"/>
              <a:t>49</a:t>
            </a:fld>
            <a:endParaRPr lang="en-US"/>
          </a:p>
        </p:txBody>
      </p:sp>
      <p:pic>
        <p:nvPicPr>
          <p:cNvPr id="3" name="Picture 2">
            <a:extLst>
              <a:ext uri="{FF2B5EF4-FFF2-40B4-BE49-F238E27FC236}">
                <a16:creationId xmlns:a16="http://schemas.microsoft.com/office/drawing/2014/main" id="{20DCD5DE-2EBC-CFAB-314F-F55B33AC8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
            <a:ext cx="5257800" cy="671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86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A684-6061-67EE-7105-C826062C5959}"/>
              </a:ext>
            </a:extLst>
          </p:cNvPr>
          <p:cNvSpPr>
            <a:spLocks noGrp="1"/>
          </p:cNvSpPr>
          <p:nvPr>
            <p:ph type="title"/>
          </p:nvPr>
        </p:nvSpPr>
        <p:spPr/>
        <p:txBody>
          <a:bodyPr>
            <a:normAutofit fontScale="90000"/>
          </a:bodyPr>
          <a:lstStyle/>
          <a:p>
            <a:r>
              <a:rPr lang="en-US" dirty="0"/>
              <a:t>RCHN Participating Health Plans</a:t>
            </a:r>
          </a:p>
        </p:txBody>
      </p:sp>
      <p:sp>
        <p:nvSpPr>
          <p:cNvPr id="3" name="Content Placeholder 2">
            <a:extLst>
              <a:ext uri="{FF2B5EF4-FFF2-40B4-BE49-F238E27FC236}">
                <a16:creationId xmlns:a16="http://schemas.microsoft.com/office/drawing/2014/main" id="{07E99973-CACD-478F-0B01-D6911AFB2F7D}"/>
              </a:ext>
            </a:extLst>
          </p:cNvPr>
          <p:cNvSpPr>
            <a:spLocks noGrp="1"/>
          </p:cNvSpPr>
          <p:nvPr>
            <p:ph idx="1"/>
          </p:nvPr>
        </p:nvSpPr>
        <p:spPr/>
        <p:txBody>
          <a:bodyPr>
            <a:normAutofit fontScale="92500" lnSpcReduction="10000"/>
          </a:bodyPr>
          <a:lstStyle/>
          <a:p>
            <a:r>
              <a:rPr lang="en-US" dirty="0"/>
              <a:t>Aetna</a:t>
            </a:r>
          </a:p>
          <a:p>
            <a:r>
              <a:rPr lang="en-US" dirty="0"/>
              <a:t>Anthem Blue Cross</a:t>
            </a:r>
          </a:p>
          <a:p>
            <a:r>
              <a:rPr lang="en-US" dirty="0"/>
              <a:t>Blue Shield of California</a:t>
            </a:r>
          </a:p>
          <a:p>
            <a:pPr lvl="1"/>
            <a:r>
              <a:rPr lang="en-US" dirty="0"/>
              <a:t>Blue Shield Promise Health Plan (Medi-Cal)</a:t>
            </a:r>
          </a:p>
          <a:p>
            <a:r>
              <a:rPr lang="en-US" dirty="0"/>
              <a:t>Cigna</a:t>
            </a:r>
          </a:p>
          <a:p>
            <a:r>
              <a:rPr lang="en-US" dirty="0"/>
              <a:t>Health Net</a:t>
            </a:r>
          </a:p>
          <a:p>
            <a:r>
              <a:rPr lang="en-US" dirty="0"/>
              <a:t>Scripps Health Plan</a:t>
            </a:r>
          </a:p>
          <a:p>
            <a:r>
              <a:rPr lang="en-US" dirty="0"/>
              <a:t>Sharp Health Plan</a:t>
            </a:r>
          </a:p>
          <a:p>
            <a:r>
              <a:rPr lang="en-US" dirty="0"/>
              <a:t>United Healthcare</a:t>
            </a:r>
          </a:p>
        </p:txBody>
      </p:sp>
      <p:sp>
        <p:nvSpPr>
          <p:cNvPr id="4" name="Slide Number Placeholder 3">
            <a:extLst>
              <a:ext uri="{FF2B5EF4-FFF2-40B4-BE49-F238E27FC236}">
                <a16:creationId xmlns:a16="http://schemas.microsoft.com/office/drawing/2014/main" id="{BAA922FE-B9B2-D73E-E8BC-03F0040DE6B1}"/>
              </a:ext>
            </a:extLst>
          </p:cNvPr>
          <p:cNvSpPr>
            <a:spLocks noGrp="1"/>
          </p:cNvSpPr>
          <p:nvPr>
            <p:ph type="sldNum" sz="quarter" idx="12"/>
          </p:nvPr>
        </p:nvSpPr>
        <p:spPr/>
        <p:txBody>
          <a:bodyPr/>
          <a:lstStyle/>
          <a:p>
            <a:fld id="{60FCD170-1CEA-42F9-8A2C-641998CDF461}" type="slidenum">
              <a:rPr lang="en-US" smtClean="0"/>
              <a:t>5</a:t>
            </a:fld>
            <a:endParaRPr lang="en-US"/>
          </a:p>
        </p:txBody>
      </p:sp>
    </p:spTree>
    <p:extLst>
      <p:ext uri="{BB962C8B-B14F-4D97-AF65-F5344CB8AC3E}">
        <p14:creationId xmlns:p14="http://schemas.microsoft.com/office/powerpoint/2010/main" val="2446885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fontScale="90000"/>
          </a:bodyPr>
          <a:lstStyle/>
          <a:p>
            <a:r>
              <a:rPr lang="en-US" dirty="0"/>
              <a:t>Ophthalmology/Vision Services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a:t>
            </a:r>
          </a:p>
          <a:p>
            <a:r>
              <a:rPr lang="en-US" sz="2400" dirty="0"/>
              <a:t>The following services require authorization:</a:t>
            </a:r>
          </a:p>
          <a:p>
            <a:pPr lvl="1"/>
            <a:r>
              <a:rPr lang="en-US" sz="2400" dirty="0"/>
              <a:t>Refraction related to a vision diagnosis</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50</a:t>
            </a:fld>
            <a:endParaRPr lang="en-US"/>
          </a:p>
        </p:txBody>
      </p:sp>
    </p:spTree>
    <p:extLst>
      <p:ext uri="{BB962C8B-B14F-4D97-AF65-F5344CB8AC3E}">
        <p14:creationId xmlns:p14="http://schemas.microsoft.com/office/powerpoint/2010/main" val="1733282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58D1D8-FA63-4D1D-BA66-665F1BBAB44E}"/>
              </a:ext>
            </a:extLst>
          </p:cNvPr>
          <p:cNvSpPr>
            <a:spLocks noGrp="1"/>
          </p:cNvSpPr>
          <p:nvPr>
            <p:ph type="sldNum" sz="quarter" idx="12"/>
          </p:nvPr>
        </p:nvSpPr>
        <p:spPr/>
        <p:txBody>
          <a:bodyPr/>
          <a:lstStyle/>
          <a:p>
            <a:fld id="{60FCD170-1CEA-42F9-8A2C-641998CDF461}" type="slidenum">
              <a:rPr lang="en-US" smtClean="0"/>
              <a:t>51</a:t>
            </a:fld>
            <a:endParaRPr lang="en-US"/>
          </a:p>
        </p:txBody>
      </p:sp>
      <p:pic>
        <p:nvPicPr>
          <p:cNvPr id="4" name="Picture 3">
            <a:extLst>
              <a:ext uri="{FF2B5EF4-FFF2-40B4-BE49-F238E27FC236}">
                <a16:creationId xmlns:a16="http://schemas.microsoft.com/office/drawing/2014/main" id="{83345933-40C7-15FB-0295-7282590B341F}"/>
              </a:ext>
            </a:extLst>
          </p:cNvPr>
          <p:cNvPicPr>
            <a:picLocks noChangeAspect="1"/>
          </p:cNvPicPr>
          <p:nvPr/>
        </p:nvPicPr>
        <p:blipFill>
          <a:blip r:embed="rId2"/>
          <a:stretch>
            <a:fillRect/>
          </a:stretch>
        </p:blipFill>
        <p:spPr>
          <a:xfrm>
            <a:off x="271991" y="-8138"/>
            <a:ext cx="8600017" cy="6315075"/>
          </a:xfrm>
          <a:prstGeom prst="rect">
            <a:avLst/>
          </a:prstGeom>
        </p:spPr>
      </p:pic>
    </p:spTree>
    <p:extLst>
      <p:ext uri="{BB962C8B-B14F-4D97-AF65-F5344CB8AC3E}">
        <p14:creationId xmlns:p14="http://schemas.microsoft.com/office/powerpoint/2010/main" val="2454771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Out of Network Services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fontScale="92500" lnSpcReduction="20000"/>
          </a:bodyPr>
          <a:lstStyle/>
          <a:p>
            <a:r>
              <a:rPr lang="en-US" sz="2400" dirty="0"/>
              <a:t>Applies to RCHN, CHG, and Molina</a:t>
            </a:r>
          </a:p>
          <a:p>
            <a:r>
              <a:rPr lang="en-US" sz="2400" dirty="0"/>
              <a:t>The following services require authorization:</a:t>
            </a:r>
          </a:p>
          <a:p>
            <a:pPr lvl="1"/>
            <a:r>
              <a:rPr lang="en-US" sz="2400" dirty="0"/>
              <a:t>All services being performed by a non-contracted or out-of-network provider (a provider not included on the RCHN rosters)</a:t>
            </a:r>
          </a:p>
          <a:p>
            <a:pPr lvl="1"/>
            <a:endParaRPr lang="en-US" sz="2400" dirty="0"/>
          </a:p>
          <a:p>
            <a:r>
              <a:rPr lang="en-US" sz="2400" dirty="0"/>
              <a:t>Required documentation:</a:t>
            </a:r>
          </a:p>
          <a:p>
            <a:pPr lvl="1"/>
            <a:r>
              <a:rPr lang="en-US" sz="2400" dirty="0"/>
              <a:t>Documentation of whether the request to go out-of-network is being made by the parent or the provider.</a:t>
            </a:r>
          </a:p>
          <a:p>
            <a:pPr lvl="1"/>
            <a:r>
              <a:rPr lang="en-US" sz="2400" dirty="0"/>
              <a:t>Documentation of whether services within the network would appropriately meet the needs of the member, or if treatment in-network has previously been provided.</a:t>
            </a:r>
          </a:p>
          <a:p>
            <a:pPr lvl="1"/>
            <a:r>
              <a:rPr lang="en-US" sz="2400" dirty="0"/>
              <a:t>Clinical notes documenting the member’s medical condition and what services or testing have been completed prior to submitting the request to go out-of-network.</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52</a:t>
            </a:fld>
            <a:endParaRPr lang="en-US"/>
          </a:p>
        </p:txBody>
      </p:sp>
    </p:spTree>
    <p:extLst>
      <p:ext uri="{BB962C8B-B14F-4D97-AF65-F5344CB8AC3E}">
        <p14:creationId xmlns:p14="http://schemas.microsoft.com/office/powerpoint/2010/main" val="2208497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PET Scan</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and CHG</a:t>
            </a:r>
          </a:p>
          <a:p>
            <a:r>
              <a:rPr lang="en-US" sz="2400" dirty="0"/>
              <a:t>The following services require authorization:</a:t>
            </a:r>
          </a:p>
          <a:p>
            <a:pPr lvl="1"/>
            <a:r>
              <a:rPr lang="en-US" sz="2400" dirty="0"/>
              <a:t>All PET Scans</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53</a:t>
            </a:fld>
            <a:endParaRPr lang="en-US"/>
          </a:p>
        </p:txBody>
      </p:sp>
    </p:spTree>
    <p:extLst>
      <p:ext uri="{BB962C8B-B14F-4D97-AF65-F5344CB8AC3E}">
        <p14:creationId xmlns:p14="http://schemas.microsoft.com/office/powerpoint/2010/main" val="705060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Radiation Oncology</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CHG, and Molina</a:t>
            </a:r>
          </a:p>
          <a:p>
            <a:r>
              <a:rPr lang="en-US" sz="2400" dirty="0"/>
              <a:t>The following services require authorization:</a:t>
            </a:r>
          </a:p>
          <a:p>
            <a:pPr lvl="1"/>
            <a:r>
              <a:rPr lang="en-US" sz="2400" dirty="0"/>
              <a:t>All Radiation Oncology Services (provided at UCSD)</a:t>
            </a:r>
          </a:p>
          <a:p>
            <a:pPr lvl="1"/>
            <a:r>
              <a:rPr lang="en-US" sz="2400" dirty="0"/>
              <a:t>Proton Beam Therapy</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54</a:t>
            </a:fld>
            <a:endParaRPr lang="en-US"/>
          </a:p>
        </p:txBody>
      </p:sp>
    </p:spTree>
    <p:extLst>
      <p:ext uri="{BB962C8B-B14F-4D97-AF65-F5344CB8AC3E}">
        <p14:creationId xmlns:p14="http://schemas.microsoft.com/office/powerpoint/2010/main" val="3587197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Rheumatology</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a:bodyPr>
          <a:lstStyle/>
          <a:p>
            <a:r>
              <a:rPr lang="en-US" sz="2400" dirty="0"/>
              <a:t>Applies to RCHN, CHG, and Molina</a:t>
            </a:r>
          </a:p>
          <a:p>
            <a:r>
              <a:rPr lang="en-US" sz="2400" dirty="0"/>
              <a:t>The following services require authorization:</a:t>
            </a:r>
          </a:p>
          <a:p>
            <a:pPr lvl="1"/>
            <a:r>
              <a:rPr lang="en-US" sz="2400" dirty="0"/>
              <a:t>Initial New Patient Consultation</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a:p>
            <a:pPr lvl="1"/>
            <a:r>
              <a:rPr lang="en-US" sz="2400" dirty="0"/>
              <a:t>A completed RCHN Joint Pain form.</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55</a:t>
            </a:fld>
            <a:endParaRPr lang="en-US"/>
          </a:p>
        </p:txBody>
      </p:sp>
    </p:spTree>
    <p:extLst>
      <p:ext uri="{BB962C8B-B14F-4D97-AF65-F5344CB8AC3E}">
        <p14:creationId xmlns:p14="http://schemas.microsoft.com/office/powerpoint/2010/main" val="1589944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41574B-D644-0A71-68C2-6EDEB4667F0D}"/>
              </a:ext>
            </a:extLst>
          </p:cNvPr>
          <p:cNvSpPr>
            <a:spLocks noGrp="1"/>
          </p:cNvSpPr>
          <p:nvPr>
            <p:ph type="sldNum" sz="quarter" idx="12"/>
          </p:nvPr>
        </p:nvSpPr>
        <p:spPr/>
        <p:txBody>
          <a:bodyPr/>
          <a:lstStyle/>
          <a:p>
            <a:fld id="{60FCD170-1CEA-42F9-8A2C-641998CDF461}" type="slidenum">
              <a:rPr lang="en-US" smtClean="0"/>
              <a:t>56</a:t>
            </a:fld>
            <a:endParaRPr lang="en-US"/>
          </a:p>
        </p:txBody>
      </p:sp>
      <p:pic>
        <p:nvPicPr>
          <p:cNvPr id="3" name="Picture 2">
            <a:extLst>
              <a:ext uri="{FF2B5EF4-FFF2-40B4-BE49-F238E27FC236}">
                <a16:creationId xmlns:a16="http://schemas.microsoft.com/office/drawing/2014/main" id="{A4E723A7-48AF-F9D2-8411-9F2C0021B23E}"/>
              </a:ext>
            </a:extLst>
          </p:cNvPr>
          <p:cNvPicPr>
            <a:picLocks noChangeAspect="1"/>
          </p:cNvPicPr>
          <p:nvPr/>
        </p:nvPicPr>
        <p:blipFill>
          <a:blip r:embed="rId2"/>
          <a:stretch>
            <a:fillRect/>
          </a:stretch>
        </p:blipFill>
        <p:spPr>
          <a:xfrm>
            <a:off x="2133600" y="180852"/>
            <a:ext cx="4680186" cy="6496296"/>
          </a:xfrm>
          <a:prstGeom prst="rect">
            <a:avLst/>
          </a:prstGeom>
        </p:spPr>
      </p:pic>
    </p:spTree>
    <p:extLst>
      <p:ext uri="{BB962C8B-B14F-4D97-AF65-F5344CB8AC3E}">
        <p14:creationId xmlns:p14="http://schemas.microsoft.com/office/powerpoint/2010/main" val="326445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68275"/>
            <a:ext cx="8229600" cy="1143000"/>
          </a:xfrm>
        </p:spPr>
        <p:txBody>
          <a:bodyPr>
            <a:normAutofit/>
          </a:bodyPr>
          <a:lstStyle/>
          <a:p>
            <a:r>
              <a:rPr lang="en-US" dirty="0"/>
              <a:t>Surgical Procedures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364456"/>
            <a:ext cx="8229600" cy="4906963"/>
          </a:xfrm>
        </p:spPr>
        <p:txBody>
          <a:bodyPr>
            <a:normAutofit lnSpcReduction="10000"/>
          </a:bodyPr>
          <a:lstStyle/>
          <a:p>
            <a:r>
              <a:rPr lang="en-US" sz="2400" dirty="0"/>
              <a:t>Applies to RCHN, CHG, and Molina</a:t>
            </a:r>
          </a:p>
          <a:p>
            <a:r>
              <a:rPr lang="en-US" sz="2400" dirty="0"/>
              <a:t>The following services require authorization:</a:t>
            </a:r>
          </a:p>
          <a:p>
            <a:pPr lvl="1"/>
            <a:r>
              <a:rPr lang="en-US" sz="2400" dirty="0"/>
              <a:t>All Oral Surgery services (office visits &amp; procedures)</a:t>
            </a:r>
          </a:p>
          <a:p>
            <a:pPr lvl="1"/>
            <a:r>
              <a:rPr lang="en-US" sz="2400" dirty="0"/>
              <a:t>All Plastic Surgery procedures</a:t>
            </a:r>
          </a:p>
          <a:p>
            <a:pPr lvl="1"/>
            <a:r>
              <a:rPr lang="en-US" sz="2400" dirty="0"/>
              <a:t>All Reconstructive or Cosmetic procedures</a:t>
            </a:r>
          </a:p>
          <a:p>
            <a:pPr lvl="2"/>
            <a:r>
              <a:rPr lang="en-US" sz="2000" dirty="0"/>
              <a:t>Examples: laser skin procedures, laser hair removal, NUSS procedures, Gynecomastia surgery, etc.</a:t>
            </a:r>
          </a:p>
          <a:p>
            <a:pPr lvl="1"/>
            <a:endParaRPr lang="en-US" sz="2400" dirty="0"/>
          </a:p>
          <a:p>
            <a:r>
              <a:rPr lang="en-US" sz="2400" dirty="0"/>
              <a:t>Required documentation:</a:t>
            </a:r>
          </a:p>
          <a:p>
            <a:pPr lvl="1"/>
            <a:r>
              <a:rPr lang="en-US" sz="2400" dirty="0"/>
              <a:t>Clinical notes documenting the member’s medical condition and the need for the requested service.</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57</a:t>
            </a:fld>
            <a:endParaRPr lang="en-US"/>
          </a:p>
        </p:txBody>
      </p:sp>
    </p:spTree>
    <p:extLst>
      <p:ext uri="{BB962C8B-B14F-4D97-AF65-F5344CB8AC3E}">
        <p14:creationId xmlns:p14="http://schemas.microsoft.com/office/powerpoint/2010/main" val="2621502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41303"/>
            <a:ext cx="8229600" cy="1143000"/>
          </a:xfrm>
        </p:spPr>
        <p:txBody>
          <a:bodyPr/>
          <a:lstStyle/>
          <a:p>
            <a:r>
              <a:rPr lang="en-US" dirty="0"/>
              <a:t>Therapy</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95400"/>
            <a:ext cx="8229600" cy="4830763"/>
          </a:xfrm>
        </p:spPr>
        <p:txBody>
          <a:bodyPr>
            <a:normAutofit fontScale="85000" lnSpcReduction="10000"/>
          </a:bodyPr>
          <a:lstStyle/>
          <a:p>
            <a:r>
              <a:rPr lang="en-US" sz="2400" dirty="0"/>
              <a:t>Applies to RCHN, CHG, and Molina</a:t>
            </a:r>
          </a:p>
          <a:p>
            <a:endParaRPr lang="en-US" sz="2400" dirty="0"/>
          </a:p>
          <a:p>
            <a:r>
              <a:rPr lang="en-US" sz="2400" dirty="0"/>
              <a:t>The following services require authorization:</a:t>
            </a:r>
          </a:p>
          <a:p>
            <a:pPr lvl="1"/>
            <a:r>
              <a:rPr lang="en-US" sz="2400" dirty="0"/>
              <a:t>Occupational Therapy evaluation or treatment</a:t>
            </a:r>
          </a:p>
          <a:p>
            <a:pPr lvl="1"/>
            <a:r>
              <a:rPr lang="en-US" sz="2400" dirty="0"/>
              <a:t>Physical Therapy evaluation or treatment</a:t>
            </a:r>
          </a:p>
          <a:p>
            <a:pPr lvl="1"/>
            <a:r>
              <a:rPr lang="en-US" sz="2400" dirty="0"/>
              <a:t>Speech Therapy evaluation or treatment</a:t>
            </a:r>
          </a:p>
          <a:p>
            <a:pPr lvl="1"/>
            <a:r>
              <a:rPr lang="en-US" sz="2400" dirty="0"/>
              <a:t>Swallow related therapy evaluation or treatment</a:t>
            </a:r>
          </a:p>
          <a:p>
            <a:pPr lvl="1"/>
            <a:endParaRPr lang="en-US" sz="2400" dirty="0"/>
          </a:p>
          <a:p>
            <a:r>
              <a:rPr lang="en-US" sz="2400" dirty="0"/>
              <a:t>Required documentation:</a:t>
            </a:r>
          </a:p>
          <a:p>
            <a:pPr lvl="1"/>
            <a:r>
              <a:rPr lang="en-US" sz="2400" dirty="0"/>
              <a:t>Clinical notes documenting the member’s medical condition</a:t>
            </a:r>
          </a:p>
          <a:p>
            <a:pPr lvl="1"/>
            <a:r>
              <a:rPr lang="en-US" sz="2400" dirty="0"/>
              <a:t>Evaluation Report (if the request is for treatment) that includes the number of recommended visits and the duration of treatment.</a:t>
            </a:r>
          </a:p>
          <a:p>
            <a:pPr lvl="1"/>
            <a:r>
              <a:rPr lang="en-US" sz="2400" dirty="0"/>
              <a:t>A valid, signed doctor’s order.</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58</a:t>
            </a:fld>
            <a:endParaRPr lang="en-US"/>
          </a:p>
        </p:txBody>
      </p:sp>
    </p:spTree>
    <p:extLst>
      <p:ext uri="{BB962C8B-B14F-4D97-AF65-F5344CB8AC3E}">
        <p14:creationId xmlns:p14="http://schemas.microsoft.com/office/powerpoint/2010/main" val="54163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8605-CE74-E027-F560-CF3818C05CA3}"/>
              </a:ext>
            </a:extLst>
          </p:cNvPr>
          <p:cNvSpPr>
            <a:spLocks noGrp="1"/>
          </p:cNvSpPr>
          <p:nvPr>
            <p:ph type="title"/>
          </p:nvPr>
        </p:nvSpPr>
        <p:spPr/>
        <p:txBody>
          <a:bodyPr/>
          <a:lstStyle/>
          <a:p>
            <a:r>
              <a:rPr lang="en-US" dirty="0"/>
              <a:t>Therapy - School Services</a:t>
            </a:r>
          </a:p>
        </p:txBody>
      </p:sp>
      <p:sp>
        <p:nvSpPr>
          <p:cNvPr id="3" name="Content Placeholder 2">
            <a:extLst>
              <a:ext uri="{FF2B5EF4-FFF2-40B4-BE49-F238E27FC236}">
                <a16:creationId xmlns:a16="http://schemas.microsoft.com/office/drawing/2014/main" id="{4996CFF8-66B3-2600-37D3-E2C588DBB2A0}"/>
              </a:ext>
            </a:extLst>
          </p:cNvPr>
          <p:cNvSpPr>
            <a:spLocks noGrp="1"/>
          </p:cNvSpPr>
          <p:nvPr>
            <p:ph idx="1"/>
          </p:nvPr>
        </p:nvSpPr>
        <p:spPr/>
        <p:txBody>
          <a:bodyPr>
            <a:normAutofit fontScale="92500" lnSpcReduction="20000"/>
          </a:bodyPr>
          <a:lstStyle/>
          <a:p>
            <a:r>
              <a:rPr lang="en-US" dirty="0"/>
              <a:t>Children are eligible to receive speech therapy services via the public school system once they reach the age of 3 years.</a:t>
            </a:r>
          </a:p>
          <a:p>
            <a:r>
              <a:rPr lang="en-US" dirty="0"/>
              <a:t>Any members being placed on a waiting list, or who are unable to schedule for services within 15 business days, should be advised that they may be able to access services via their local school district at no cost to the member family.</a:t>
            </a:r>
          </a:p>
          <a:p>
            <a:r>
              <a:rPr lang="en-US" dirty="0"/>
              <a:t>Refer to the school district contact list provided.</a:t>
            </a:r>
          </a:p>
        </p:txBody>
      </p:sp>
      <p:sp>
        <p:nvSpPr>
          <p:cNvPr id="4" name="Slide Number Placeholder 3">
            <a:extLst>
              <a:ext uri="{FF2B5EF4-FFF2-40B4-BE49-F238E27FC236}">
                <a16:creationId xmlns:a16="http://schemas.microsoft.com/office/drawing/2014/main" id="{42D55A18-88C8-B6C5-19BF-F6F1E9BF9624}"/>
              </a:ext>
            </a:extLst>
          </p:cNvPr>
          <p:cNvSpPr>
            <a:spLocks noGrp="1"/>
          </p:cNvSpPr>
          <p:nvPr>
            <p:ph type="sldNum" sz="quarter" idx="12"/>
          </p:nvPr>
        </p:nvSpPr>
        <p:spPr/>
        <p:txBody>
          <a:bodyPr/>
          <a:lstStyle/>
          <a:p>
            <a:fld id="{60FCD170-1CEA-42F9-8A2C-641998CDF461}" type="slidenum">
              <a:rPr lang="en-US" smtClean="0"/>
              <a:t>59</a:t>
            </a:fld>
            <a:endParaRPr lang="en-US"/>
          </a:p>
        </p:txBody>
      </p:sp>
    </p:spTree>
    <p:extLst>
      <p:ext uri="{BB962C8B-B14F-4D97-AF65-F5344CB8AC3E}">
        <p14:creationId xmlns:p14="http://schemas.microsoft.com/office/powerpoint/2010/main" val="125819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FE9C-DB99-ABD0-2C9C-03B58387788C}"/>
              </a:ext>
            </a:extLst>
          </p:cNvPr>
          <p:cNvSpPr>
            <a:spLocks noGrp="1"/>
          </p:cNvSpPr>
          <p:nvPr>
            <p:ph type="title"/>
          </p:nvPr>
        </p:nvSpPr>
        <p:spPr/>
        <p:txBody>
          <a:bodyPr/>
          <a:lstStyle/>
          <a:p>
            <a:r>
              <a:rPr lang="en-US" dirty="0"/>
              <a:t>Age Out Rules</a:t>
            </a:r>
          </a:p>
        </p:txBody>
      </p:sp>
      <p:sp>
        <p:nvSpPr>
          <p:cNvPr id="3" name="Content Placeholder 2">
            <a:extLst>
              <a:ext uri="{FF2B5EF4-FFF2-40B4-BE49-F238E27FC236}">
                <a16:creationId xmlns:a16="http://schemas.microsoft.com/office/drawing/2014/main" id="{3A6EAE00-DECD-C0DC-E2D8-05935F1716D5}"/>
              </a:ext>
            </a:extLst>
          </p:cNvPr>
          <p:cNvSpPr>
            <a:spLocks noGrp="1"/>
          </p:cNvSpPr>
          <p:nvPr>
            <p:ph idx="1"/>
          </p:nvPr>
        </p:nvSpPr>
        <p:spPr>
          <a:xfrm>
            <a:off x="457200" y="1417638"/>
            <a:ext cx="8229600" cy="4708525"/>
          </a:xfrm>
        </p:spPr>
        <p:txBody>
          <a:bodyPr>
            <a:normAutofit fontScale="92500" lnSpcReduction="20000"/>
          </a:bodyPr>
          <a:lstStyle/>
          <a:p>
            <a:r>
              <a:rPr lang="en-US" dirty="0"/>
              <a:t>RCHN is a pediatric only medical group, therefore members age out of the group and will need to move to an adult group at the age of 19.  We are not able to consider exceptions to this requirement.</a:t>
            </a:r>
          </a:p>
          <a:p>
            <a:endParaRPr lang="en-US" dirty="0"/>
          </a:p>
          <a:p>
            <a:r>
              <a:rPr lang="en-US" dirty="0"/>
              <a:t>RCHN will cover members through the end of their birth month, the year they turn 19.</a:t>
            </a:r>
          </a:p>
          <a:p>
            <a:pPr lvl="1"/>
            <a:r>
              <a:rPr lang="en-US" dirty="0"/>
              <a:t>Example: A member turning 19 on February 4, 2025, would be required to select a new medical group as of March 1, 2025.</a:t>
            </a:r>
          </a:p>
        </p:txBody>
      </p:sp>
      <p:sp>
        <p:nvSpPr>
          <p:cNvPr id="4" name="Slide Number Placeholder 3">
            <a:extLst>
              <a:ext uri="{FF2B5EF4-FFF2-40B4-BE49-F238E27FC236}">
                <a16:creationId xmlns:a16="http://schemas.microsoft.com/office/drawing/2014/main" id="{9399C015-BB81-FA06-8EE4-E23133309A30}"/>
              </a:ext>
            </a:extLst>
          </p:cNvPr>
          <p:cNvSpPr>
            <a:spLocks noGrp="1"/>
          </p:cNvSpPr>
          <p:nvPr>
            <p:ph type="sldNum" sz="quarter" idx="12"/>
          </p:nvPr>
        </p:nvSpPr>
        <p:spPr/>
        <p:txBody>
          <a:bodyPr/>
          <a:lstStyle/>
          <a:p>
            <a:fld id="{60FCD170-1CEA-42F9-8A2C-641998CDF461}" type="slidenum">
              <a:rPr lang="en-US" smtClean="0"/>
              <a:t>6</a:t>
            </a:fld>
            <a:endParaRPr lang="en-US"/>
          </a:p>
        </p:txBody>
      </p:sp>
    </p:spTree>
    <p:extLst>
      <p:ext uri="{BB962C8B-B14F-4D97-AF65-F5344CB8AC3E}">
        <p14:creationId xmlns:p14="http://schemas.microsoft.com/office/powerpoint/2010/main" val="425009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41303"/>
            <a:ext cx="8229600" cy="1143000"/>
          </a:xfrm>
        </p:spPr>
        <p:txBody>
          <a:bodyPr/>
          <a:lstStyle/>
          <a:p>
            <a:r>
              <a:rPr lang="en-US" dirty="0"/>
              <a:t>Transportation</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95400"/>
            <a:ext cx="8229600" cy="4830763"/>
          </a:xfrm>
        </p:spPr>
        <p:txBody>
          <a:bodyPr>
            <a:normAutofit fontScale="92500" lnSpcReduction="10000"/>
          </a:bodyPr>
          <a:lstStyle/>
          <a:p>
            <a:r>
              <a:rPr lang="en-US" sz="2400" dirty="0"/>
              <a:t>Applies to RCHN Medi-Cal – Blue Shield Promise Health Plan</a:t>
            </a:r>
          </a:p>
          <a:p>
            <a:endParaRPr lang="en-US" sz="2400" dirty="0"/>
          </a:p>
          <a:p>
            <a:r>
              <a:rPr lang="en-US" sz="2400" dirty="0"/>
              <a:t>The following services require authorization:</a:t>
            </a:r>
          </a:p>
          <a:p>
            <a:pPr lvl="1"/>
            <a:r>
              <a:rPr lang="en-US" sz="2400" dirty="0"/>
              <a:t>Non-Emergency Medical Transportation (NEMT)</a:t>
            </a:r>
          </a:p>
          <a:p>
            <a:pPr lvl="2"/>
            <a:r>
              <a:rPr lang="en-US" sz="2000" dirty="0"/>
              <a:t>Wheelchair Van</a:t>
            </a:r>
          </a:p>
          <a:p>
            <a:pPr lvl="2"/>
            <a:r>
              <a:rPr lang="en-US" sz="2000" dirty="0"/>
              <a:t>Litter/Gurney Van</a:t>
            </a:r>
          </a:p>
          <a:p>
            <a:pPr lvl="2"/>
            <a:r>
              <a:rPr lang="en-US" sz="2000" dirty="0"/>
              <a:t>Ambulance</a:t>
            </a:r>
          </a:p>
          <a:p>
            <a:pPr lvl="1"/>
            <a:endParaRPr lang="en-US" sz="2400" dirty="0"/>
          </a:p>
          <a:p>
            <a:r>
              <a:rPr lang="en-US" sz="2400" dirty="0"/>
              <a:t>Required documentation:</a:t>
            </a:r>
          </a:p>
          <a:p>
            <a:pPr lvl="1"/>
            <a:r>
              <a:rPr lang="en-US" sz="2400" dirty="0"/>
              <a:t>Clinical notes documenting the member’s medical condition</a:t>
            </a:r>
          </a:p>
          <a:p>
            <a:pPr lvl="1"/>
            <a:r>
              <a:rPr lang="en-US" sz="2400" dirty="0"/>
              <a:t>A valid, signed doctor’s order.</a:t>
            </a:r>
          </a:p>
          <a:p>
            <a:pPr lvl="1"/>
            <a:r>
              <a:rPr lang="en-US" sz="2400" dirty="0"/>
              <a:t>A completed Physician Certification Statement Form</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60</a:t>
            </a:fld>
            <a:endParaRPr lang="en-US"/>
          </a:p>
        </p:txBody>
      </p:sp>
    </p:spTree>
    <p:extLst>
      <p:ext uri="{BB962C8B-B14F-4D97-AF65-F5344CB8AC3E}">
        <p14:creationId xmlns:p14="http://schemas.microsoft.com/office/powerpoint/2010/main" val="4194641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5A61E9-0788-05D9-816F-9E83D7DDDABF}"/>
              </a:ext>
            </a:extLst>
          </p:cNvPr>
          <p:cNvSpPr>
            <a:spLocks noGrp="1"/>
          </p:cNvSpPr>
          <p:nvPr>
            <p:ph type="sldNum" sz="quarter" idx="12"/>
          </p:nvPr>
        </p:nvSpPr>
        <p:spPr/>
        <p:txBody>
          <a:bodyPr/>
          <a:lstStyle/>
          <a:p>
            <a:fld id="{60FCD170-1CEA-42F9-8A2C-641998CDF461}" type="slidenum">
              <a:rPr lang="en-US" smtClean="0"/>
              <a:t>61</a:t>
            </a:fld>
            <a:endParaRPr lang="en-US"/>
          </a:p>
        </p:txBody>
      </p:sp>
      <p:pic>
        <p:nvPicPr>
          <p:cNvPr id="3" name="Picture 2">
            <a:extLst>
              <a:ext uri="{FF2B5EF4-FFF2-40B4-BE49-F238E27FC236}">
                <a16:creationId xmlns:a16="http://schemas.microsoft.com/office/drawing/2014/main" id="{45E602DF-369D-67C0-4291-9FFF6F4FE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414"/>
            <a:ext cx="5029200" cy="661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305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41303"/>
            <a:ext cx="8229600" cy="1143000"/>
          </a:xfrm>
        </p:spPr>
        <p:txBody>
          <a:bodyPr/>
          <a:lstStyle/>
          <a:p>
            <a:r>
              <a:rPr lang="en-US" dirty="0"/>
              <a:t>RCHN Excluded Services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95400"/>
            <a:ext cx="8229600" cy="4830763"/>
          </a:xfrm>
        </p:spPr>
        <p:txBody>
          <a:bodyPr>
            <a:normAutofit/>
          </a:bodyPr>
          <a:lstStyle/>
          <a:p>
            <a:r>
              <a:rPr lang="en-US" sz="2400" dirty="0"/>
              <a:t>Services not authorized by RCHN:</a:t>
            </a:r>
          </a:p>
          <a:p>
            <a:pPr lvl="1"/>
            <a:r>
              <a:rPr lang="en-US" sz="2000" dirty="0"/>
              <a:t>Behavioral Health Services (including ABA Therapy)</a:t>
            </a:r>
          </a:p>
          <a:p>
            <a:pPr lvl="1"/>
            <a:r>
              <a:rPr lang="en-US" sz="2000" dirty="0"/>
              <a:t>Dental Services</a:t>
            </a:r>
          </a:p>
          <a:p>
            <a:pPr lvl="1"/>
            <a:r>
              <a:rPr lang="en-US" sz="2000" dirty="0"/>
              <a:t>Non-Medical Transportation</a:t>
            </a:r>
          </a:p>
          <a:p>
            <a:pPr lvl="1"/>
            <a:r>
              <a:rPr lang="en-US" sz="2000" dirty="0"/>
              <a:t>Pharmacy Services (oral medications or medications received via a retail pharmacy)</a:t>
            </a:r>
          </a:p>
          <a:p>
            <a:pPr lvl="1"/>
            <a:r>
              <a:rPr lang="en-US" sz="2000" b="1" dirty="0"/>
              <a:t>Health Net ONLY</a:t>
            </a:r>
            <a:r>
              <a:rPr lang="en-US" sz="2000" dirty="0"/>
              <a:t> – Developmental Behavioral Pediatrics</a:t>
            </a:r>
          </a:p>
          <a:p>
            <a:pPr lvl="1"/>
            <a:r>
              <a:rPr lang="en-US" sz="2000" b="1" dirty="0"/>
              <a:t>Cigna ONLY</a:t>
            </a:r>
            <a:r>
              <a:rPr lang="en-US" sz="2000" dirty="0"/>
              <a:t> – Therapy (Occupational, Speech, or Physical) when related to a diagnosis of Autism.</a:t>
            </a:r>
            <a:endParaRPr lang="en-US" sz="2000" b="1" dirty="0"/>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62</a:t>
            </a:fld>
            <a:endParaRPr lang="en-US"/>
          </a:p>
        </p:txBody>
      </p:sp>
    </p:spTree>
    <p:extLst>
      <p:ext uri="{BB962C8B-B14F-4D97-AF65-F5344CB8AC3E}">
        <p14:creationId xmlns:p14="http://schemas.microsoft.com/office/powerpoint/2010/main" val="519016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41303"/>
            <a:ext cx="8229600" cy="1143000"/>
          </a:xfrm>
        </p:spPr>
        <p:txBody>
          <a:bodyPr/>
          <a:lstStyle/>
          <a:p>
            <a:r>
              <a:rPr lang="en-US" dirty="0"/>
              <a:t>CHG Excluded Services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95400"/>
            <a:ext cx="8229600" cy="4830763"/>
          </a:xfrm>
        </p:spPr>
        <p:txBody>
          <a:bodyPr>
            <a:normAutofit lnSpcReduction="10000"/>
          </a:bodyPr>
          <a:lstStyle/>
          <a:p>
            <a:r>
              <a:rPr lang="en-US" sz="2400" dirty="0"/>
              <a:t>Services not authorized by Rady Children’s:</a:t>
            </a:r>
          </a:p>
          <a:p>
            <a:pPr lvl="1"/>
            <a:r>
              <a:rPr lang="en-US" sz="2000" dirty="0"/>
              <a:t>Behavioral Health Services (including ABA Therapy)</a:t>
            </a:r>
          </a:p>
          <a:p>
            <a:pPr lvl="1"/>
            <a:r>
              <a:rPr lang="en-US" sz="2000" dirty="0"/>
              <a:t>Cochlear Implants/Hearing aids</a:t>
            </a:r>
          </a:p>
          <a:p>
            <a:pPr lvl="1"/>
            <a:r>
              <a:rPr lang="en-US" sz="2000" dirty="0"/>
              <a:t>Dental Services</a:t>
            </a:r>
          </a:p>
          <a:p>
            <a:pPr lvl="1"/>
            <a:r>
              <a:rPr lang="en-US" sz="2000" dirty="0"/>
              <a:t>Durable Medical Equipment/Orthotics &amp; Prosthetics</a:t>
            </a:r>
          </a:p>
          <a:p>
            <a:pPr lvl="1"/>
            <a:r>
              <a:rPr lang="en-US" sz="2000" dirty="0"/>
              <a:t>Home Health Services</a:t>
            </a:r>
          </a:p>
          <a:p>
            <a:pPr lvl="1"/>
            <a:r>
              <a:rPr lang="en-US" sz="2000" dirty="0"/>
              <a:t>Home Self-Injectable medications</a:t>
            </a:r>
          </a:p>
          <a:p>
            <a:pPr lvl="1"/>
            <a:r>
              <a:rPr lang="en-US" sz="2000" dirty="0"/>
              <a:t>Infused medications</a:t>
            </a:r>
          </a:p>
          <a:p>
            <a:pPr lvl="1"/>
            <a:r>
              <a:rPr lang="en-US" sz="2000" dirty="0"/>
              <a:t>Inpatient Admissions</a:t>
            </a:r>
          </a:p>
          <a:p>
            <a:pPr lvl="1"/>
            <a:r>
              <a:rPr lang="en-US" sz="2000" dirty="0"/>
              <a:t>Non-Medical Transportation</a:t>
            </a:r>
          </a:p>
          <a:p>
            <a:pPr lvl="1"/>
            <a:r>
              <a:rPr lang="en-US" sz="2000" dirty="0"/>
              <a:t>Oral Medications/Pharmacy services</a:t>
            </a:r>
          </a:p>
          <a:p>
            <a:pPr lvl="1"/>
            <a:r>
              <a:rPr lang="en-US" sz="2000" dirty="0"/>
              <a:t>Shift Nursing</a:t>
            </a:r>
          </a:p>
          <a:p>
            <a:pPr lvl="1"/>
            <a:r>
              <a:rPr lang="en-US" sz="2000" dirty="0"/>
              <a:t>Transplants</a:t>
            </a:r>
          </a:p>
          <a:p>
            <a:pPr lvl="1"/>
            <a:r>
              <a:rPr lang="en-US" sz="2000" dirty="0"/>
              <a:t>Vision Services</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63</a:t>
            </a:fld>
            <a:endParaRPr lang="en-US"/>
          </a:p>
        </p:txBody>
      </p:sp>
    </p:spTree>
    <p:extLst>
      <p:ext uri="{BB962C8B-B14F-4D97-AF65-F5344CB8AC3E}">
        <p14:creationId xmlns:p14="http://schemas.microsoft.com/office/powerpoint/2010/main" val="28647733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2DA1-2053-0BC8-B9FC-DA8D2E31C9B8}"/>
              </a:ext>
            </a:extLst>
          </p:cNvPr>
          <p:cNvSpPr>
            <a:spLocks noGrp="1"/>
          </p:cNvSpPr>
          <p:nvPr>
            <p:ph type="title"/>
          </p:nvPr>
        </p:nvSpPr>
        <p:spPr>
          <a:xfrm>
            <a:off x="457200" y="141303"/>
            <a:ext cx="8229600" cy="1143000"/>
          </a:xfrm>
        </p:spPr>
        <p:txBody>
          <a:bodyPr/>
          <a:lstStyle/>
          <a:p>
            <a:r>
              <a:rPr lang="en-US" dirty="0"/>
              <a:t>Molina Excluded Services</a:t>
            </a:r>
          </a:p>
        </p:txBody>
      </p:sp>
      <p:sp>
        <p:nvSpPr>
          <p:cNvPr id="3" name="Content Placeholder 2">
            <a:extLst>
              <a:ext uri="{FF2B5EF4-FFF2-40B4-BE49-F238E27FC236}">
                <a16:creationId xmlns:a16="http://schemas.microsoft.com/office/drawing/2014/main" id="{8F5E207A-D1EE-234A-7C71-2713D371DA2C}"/>
              </a:ext>
            </a:extLst>
          </p:cNvPr>
          <p:cNvSpPr>
            <a:spLocks noGrp="1"/>
          </p:cNvSpPr>
          <p:nvPr>
            <p:ph idx="1"/>
          </p:nvPr>
        </p:nvSpPr>
        <p:spPr>
          <a:xfrm>
            <a:off x="457200" y="1295400"/>
            <a:ext cx="8229600" cy="4830763"/>
          </a:xfrm>
        </p:spPr>
        <p:txBody>
          <a:bodyPr>
            <a:normAutofit lnSpcReduction="10000"/>
          </a:bodyPr>
          <a:lstStyle/>
          <a:p>
            <a:r>
              <a:rPr lang="en-US" sz="2400" dirty="0"/>
              <a:t>Services not authorized by Rady Children’s:</a:t>
            </a:r>
          </a:p>
          <a:p>
            <a:pPr lvl="1"/>
            <a:r>
              <a:rPr lang="en-US" sz="2000" dirty="0"/>
              <a:t>Behavioral Health Services (including ABA Therapy)</a:t>
            </a:r>
          </a:p>
          <a:p>
            <a:pPr lvl="1"/>
            <a:r>
              <a:rPr lang="en-US" sz="2000" dirty="0"/>
              <a:t>Cochlear Implants/Hearing aids</a:t>
            </a:r>
          </a:p>
          <a:p>
            <a:pPr lvl="1"/>
            <a:r>
              <a:rPr lang="en-US" sz="2000" dirty="0"/>
              <a:t>Dental Services</a:t>
            </a:r>
          </a:p>
          <a:p>
            <a:pPr lvl="1"/>
            <a:r>
              <a:rPr lang="en-US" sz="2000" dirty="0"/>
              <a:t>Developmental Behavioral Pediatrics (Behavioral Health Plan)</a:t>
            </a:r>
          </a:p>
          <a:p>
            <a:pPr lvl="1"/>
            <a:r>
              <a:rPr lang="en-US" sz="2000" dirty="0"/>
              <a:t>Durable Medical Equipment/Orthotics &amp; Prosthetics</a:t>
            </a:r>
          </a:p>
          <a:p>
            <a:pPr lvl="1"/>
            <a:r>
              <a:rPr lang="en-US" sz="2000" dirty="0"/>
              <a:t>Home Self-Injectable medications</a:t>
            </a:r>
          </a:p>
          <a:p>
            <a:pPr lvl="1"/>
            <a:r>
              <a:rPr lang="en-US" sz="2000" dirty="0"/>
              <a:t>Neuropsychology Services (Behavioral Health Plan)</a:t>
            </a:r>
          </a:p>
          <a:p>
            <a:pPr lvl="1"/>
            <a:r>
              <a:rPr lang="en-US" sz="2000" dirty="0"/>
              <a:t>Non-Medical Transportation</a:t>
            </a:r>
          </a:p>
          <a:p>
            <a:pPr lvl="1"/>
            <a:r>
              <a:rPr lang="en-US" sz="2000" dirty="0"/>
              <a:t>Oral Medications/Pharmacy services</a:t>
            </a:r>
          </a:p>
          <a:p>
            <a:pPr lvl="1"/>
            <a:r>
              <a:rPr lang="en-US" sz="2000" dirty="0"/>
              <a:t>Radiology Services</a:t>
            </a:r>
          </a:p>
          <a:p>
            <a:pPr lvl="1"/>
            <a:r>
              <a:rPr lang="en-US" sz="2000" dirty="0"/>
              <a:t>Shift Nursing</a:t>
            </a:r>
          </a:p>
          <a:p>
            <a:pPr lvl="1"/>
            <a:r>
              <a:rPr lang="en-US" sz="2000" dirty="0"/>
              <a:t>Transplants</a:t>
            </a:r>
          </a:p>
          <a:p>
            <a:pPr lvl="1"/>
            <a:r>
              <a:rPr lang="en-US" sz="2000" dirty="0"/>
              <a:t>Vision Services</a:t>
            </a:r>
          </a:p>
        </p:txBody>
      </p:sp>
      <p:sp>
        <p:nvSpPr>
          <p:cNvPr id="4" name="Slide Number Placeholder 3">
            <a:extLst>
              <a:ext uri="{FF2B5EF4-FFF2-40B4-BE49-F238E27FC236}">
                <a16:creationId xmlns:a16="http://schemas.microsoft.com/office/drawing/2014/main" id="{F191A29A-0475-42FC-872B-792EEA083CD6}"/>
              </a:ext>
            </a:extLst>
          </p:cNvPr>
          <p:cNvSpPr>
            <a:spLocks noGrp="1"/>
          </p:cNvSpPr>
          <p:nvPr>
            <p:ph type="sldNum" sz="quarter" idx="12"/>
          </p:nvPr>
        </p:nvSpPr>
        <p:spPr/>
        <p:txBody>
          <a:bodyPr/>
          <a:lstStyle/>
          <a:p>
            <a:fld id="{60FCD170-1CEA-42F9-8A2C-641998CDF461}" type="slidenum">
              <a:rPr lang="en-US" smtClean="0"/>
              <a:t>64</a:t>
            </a:fld>
            <a:endParaRPr lang="en-US"/>
          </a:p>
        </p:txBody>
      </p:sp>
    </p:spTree>
    <p:extLst>
      <p:ext uri="{BB962C8B-B14F-4D97-AF65-F5344CB8AC3E}">
        <p14:creationId xmlns:p14="http://schemas.microsoft.com/office/powerpoint/2010/main" val="1158963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07D3-A858-D302-CB88-103693D55C79}"/>
              </a:ext>
            </a:extLst>
          </p:cNvPr>
          <p:cNvSpPr>
            <a:spLocks noGrp="1"/>
          </p:cNvSpPr>
          <p:nvPr>
            <p:ph type="title"/>
          </p:nvPr>
        </p:nvSpPr>
        <p:spPr>
          <a:xfrm>
            <a:off x="457200" y="274638"/>
            <a:ext cx="8229600" cy="5668962"/>
          </a:xfrm>
        </p:spPr>
        <p:txBody>
          <a:bodyPr>
            <a:normAutofit/>
          </a:bodyPr>
          <a:lstStyle/>
          <a:p>
            <a:r>
              <a:rPr lang="en-US" sz="5400" dirty="0"/>
              <a:t>Appeals &amp; Grievances</a:t>
            </a:r>
          </a:p>
        </p:txBody>
      </p:sp>
      <p:sp>
        <p:nvSpPr>
          <p:cNvPr id="3" name="Slide Number Placeholder 2">
            <a:extLst>
              <a:ext uri="{FF2B5EF4-FFF2-40B4-BE49-F238E27FC236}">
                <a16:creationId xmlns:a16="http://schemas.microsoft.com/office/drawing/2014/main" id="{3F80945D-0C7C-B2D2-1F1A-CD58C9E65BE6}"/>
              </a:ext>
            </a:extLst>
          </p:cNvPr>
          <p:cNvSpPr>
            <a:spLocks noGrp="1"/>
          </p:cNvSpPr>
          <p:nvPr>
            <p:ph type="sldNum" sz="quarter" idx="12"/>
          </p:nvPr>
        </p:nvSpPr>
        <p:spPr/>
        <p:txBody>
          <a:bodyPr/>
          <a:lstStyle/>
          <a:p>
            <a:fld id="{60FCD170-1CEA-42F9-8A2C-641998CDF461}" type="slidenum">
              <a:rPr lang="en-US" smtClean="0"/>
              <a:t>65</a:t>
            </a:fld>
            <a:endParaRPr lang="en-US"/>
          </a:p>
        </p:txBody>
      </p:sp>
    </p:spTree>
    <p:extLst>
      <p:ext uri="{BB962C8B-B14F-4D97-AF65-F5344CB8AC3E}">
        <p14:creationId xmlns:p14="http://schemas.microsoft.com/office/powerpoint/2010/main" val="327726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7A72-7893-BB0B-FBBC-1D17124A49CD}"/>
              </a:ext>
            </a:extLst>
          </p:cNvPr>
          <p:cNvSpPr>
            <a:spLocks noGrp="1"/>
          </p:cNvSpPr>
          <p:nvPr>
            <p:ph type="title"/>
          </p:nvPr>
        </p:nvSpPr>
        <p:spPr/>
        <p:txBody>
          <a:bodyPr/>
          <a:lstStyle/>
          <a:p>
            <a:r>
              <a:rPr lang="en-US" dirty="0"/>
              <a:t>Peer to Peer Requests</a:t>
            </a:r>
          </a:p>
        </p:txBody>
      </p:sp>
      <p:sp>
        <p:nvSpPr>
          <p:cNvPr id="3" name="Content Placeholder 2">
            <a:extLst>
              <a:ext uri="{FF2B5EF4-FFF2-40B4-BE49-F238E27FC236}">
                <a16:creationId xmlns:a16="http://schemas.microsoft.com/office/drawing/2014/main" id="{DC7337AD-F59A-8D2A-7949-26B84A2770C6}"/>
              </a:ext>
            </a:extLst>
          </p:cNvPr>
          <p:cNvSpPr>
            <a:spLocks noGrp="1"/>
          </p:cNvSpPr>
          <p:nvPr>
            <p:ph idx="1"/>
          </p:nvPr>
        </p:nvSpPr>
        <p:spPr/>
        <p:txBody>
          <a:bodyPr>
            <a:normAutofit fontScale="92500" lnSpcReduction="10000"/>
          </a:bodyPr>
          <a:lstStyle/>
          <a:p>
            <a:r>
              <a:rPr lang="en-US" dirty="0"/>
              <a:t>If an authorization is denied or modified, a provider may request reconsideration of the decision using one of the following methods:</a:t>
            </a:r>
          </a:p>
          <a:p>
            <a:pPr lvl="1"/>
            <a:r>
              <a:rPr lang="en-US" dirty="0"/>
              <a:t>Phone call to UM Operations Department to request a peer-to-peer discussion (clinicians ONLY)</a:t>
            </a:r>
          </a:p>
          <a:p>
            <a:pPr lvl="1"/>
            <a:r>
              <a:rPr lang="en-US" dirty="0"/>
              <a:t>Submission of written documentation via fax.</a:t>
            </a:r>
          </a:p>
          <a:p>
            <a:pPr lvl="2"/>
            <a:r>
              <a:rPr lang="en-US" dirty="0"/>
              <a:t>Must include either additional clinical notes or a letter explaining the reason for reconsideration.</a:t>
            </a:r>
          </a:p>
          <a:p>
            <a:pPr lvl="1"/>
            <a:r>
              <a:rPr lang="en-US" dirty="0"/>
              <a:t>Direct message via Epic or secure e-mail to the RCHN Medical Directors.</a:t>
            </a:r>
          </a:p>
        </p:txBody>
      </p:sp>
      <p:sp>
        <p:nvSpPr>
          <p:cNvPr id="4" name="Slide Number Placeholder 3">
            <a:extLst>
              <a:ext uri="{FF2B5EF4-FFF2-40B4-BE49-F238E27FC236}">
                <a16:creationId xmlns:a16="http://schemas.microsoft.com/office/drawing/2014/main" id="{8C512A8F-CFA1-A0E8-43CF-5114B353B0A0}"/>
              </a:ext>
            </a:extLst>
          </p:cNvPr>
          <p:cNvSpPr>
            <a:spLocks noGrp="1"/>
          </p:cNvSpPr>
          <p:nvPr>
            <p:ph type="sldNum" sz="quarter" idx="12"/>
          </p:nvPr>
        </p:nvSpPr>
        <p:spPr/>
        <p:txBody>
          <a:bodyPr/>
          <a:lstStyle/>
          <a:p>
            <a:fld id="{60FCD170-1CEA-42F9-8A2C-641998CDF461}" type="slidenum">
              <a:rPr lang="en-US" smtClean="0"/>
              <a:t>66</a:t>
            </a:fld>
            <a:endParaRPr lang="en-US"/>
          </a:p>
        </p:txBody>
      </p:sp>
    </p:spTree>
    <p:extLst>
      <p:ext uri="{BB962C8B-B14F-4D97-AF65-F5344CB8AC3E}">
        <p14:creationId xmlns:p14="http://schemas.microsoft.com/office/powerpoint/2010/main" val="42396988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7A72-7893-BB0B-FBBC-1D17124A49CD}"/>
              </a:ext>
            </a:extLst>
          </p:cNvPr>
          <p:cNvSpPr>
            <a:spLocks noGrp="1"/>
          </p:cNvSpPr>
          <p:nvPr>
            <p:ph type="title"/>
          </p:nvPr>
        </p:nvSpPr>
        <p:spPr/>
        <p:txBody>
          <a:bodyPr/>
          <a:lstStyle/>
          <a:p>
            <a:r>
              <a:rPr lang="en-US" dirty="0"/>
              <a:t>Member Appeals</a:t>
            </a:r>
          </a:p>
        </p:txBody>
      </p:sp>
      <p:sp>
        <p:nvSpPr>
          <p:cNvPr id="3" name="Content Placeholder 2">
            <a:extLst>
              <a:ext uri="{FF2B5EF4-FFF2-40B4-BE49-F238E27FC236}">
                <a16:creationId xmlns:a16="http://schemas.microsoft.com/office/drawing/2014/main" id="{DC7337AD-F59A-8D2A-7949-26B84A2770C6}"/>
              </a:ext>
            </a:extLst>
          </p:cNvPr>
          <p:cNvSpPr>
            <a:spLocks noGrp="1"/>
          </p:cNvSpPr>
          <p:nvPr>
            <p:ph idx="1"/>
          </p:nvPr>
        </p:nvSpPr>
        <p:spPr/>
        <p:txBody>
          <a:bodyPr>
            <a:normAutofit lnSpcReduction="10000"/>
          </a:bodyPr>
          <a:lstStyle/>
          <a:p>
            <a:r>
              <a:rPr lang="en-US" dirty="0"/>
              <a:t>Members have the right to file an appeal for any denial or modification.</a:t>
            </a:r>
          </a:p>
          <a:p>
            <a:r>
              <a:rPr lang="en-US" dirty="0"/>
              <a:t>Member appeals must be filed directly with the health plan and can be initiated by calling the member services phone number identified on their member ID card.</a:t>
            </a:r>
          </a:p>
          <a:p>
            <a:pPr lvl="1"/>
            <a:r>
              <a:rPr lang="en-US" dirty="0"/>
              <a:t>Appeals can be filed in writing using the resources included in the letter of denial or modification.</a:t>
            </a:r>
          </a:p>
        </p:txBody>
      </p:sp>
      <p:sp>
        <p:nvSpPr>
          <p:cNvPr id="4" name="Slide Number Placeholder 3">
            <a:extLst>
              <a:ext uri="{FF2B5EF4-FFF2-40B4-BE49-F238E27FC236}">
                <a16:creationId xmlns:a16="http://schemas.microsoft.com/office/drawing/2014/main" id="{8C512A8F-CFA1-A0E8-43CF-5114B353B0A0}"/>
              </a:ext>
            </a:extLst>
          </p:cNvPr>
          <p:cNvSpPr>
            <a:spLocks noGrp="1"/>
          </p:cNvSpPr>
          <p:nvPr>
            <p:ph type="sldNum" sz="quarter" idx="12"/>
          </p:nvPr>
        </p:nvSpPr>
        <p:spPr/>
        <p:txBody>
          <a:bodyPr/>
          <a:lstStyle/>
          <a:p>
            <a:fld id="{60FCD170-1CEA-42F9-8A2C-641998CDF461}" type="slidenum">
              <a:rPr lang="en-US" smtClean="0"/>
              <a:t>67</a:t>
            </a:fld>
            <a:endParaRPr lang="en-US"/>
          </a:p>
        </p:txBody>
      </p:sp>
    </p:spTree>
    <p:extLst>
      <p:ext uri="{BB962C8B-B14F-4D97-AF65-F5344CB8AC3E}">
        <p14:creationId xmlns:p14="http://schemas.microsoft.com/office/powerpoint/2010/main" val="35971281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7A72-7893-BB0B-FBBC-1D17124A49CD}"/>
              </a:ext>
            </a:extLst>
          </p:cNvPr>
          <p:cNvSpPr>
            <a:spLocks noGrp="1"/>
          </p:cNvSpPr>
          <p:nvPr>
            <p:ph type="title"/>
          </p:nvPr>
        </p:nvSpPr>
        <p:spPr/>
        <p:txBody>
          <a:bodyPr/>
          <a:lstStyle/>
          <a:p>
            <a:r>
              <a:rPr lang="en-US" dirty="0"/>
              <a:t>Grievances</a:t>
            </a:r>
          </a:p>
        </p:txBody>
      </p:sp>
      <p:sp>
        <p:nvSpPr>
          <p:cNvPr id="3" name="Content Placeholder 2">
            <a:extLst>
              <a:ext uri="{FF2B5EF4-FFF2-40B4-BE49-F238E27FC236}">
                <a16:creationId xmlns:a16="http://schemas.microsoft.com/office/drawing/2014/main" id="{DC7337AD-F59A-8D2A-7949-26B84A2770C6}"/>
              </a:ext>
            </a:extLst>
          </p:cNvPr>
          <p:cNvSpPr>
            <a:spLocks noGrp="1"/>
          </p:cNvSpPr>
          <p:nvPr>
            <p:ph idx="1"/>
          </p:nvPr>
        </p:nvSpPr>
        <p:spPr/>
        <p:txBody>
          <a:bodyPr>
            <a:normAutofit fontScale="85000" lnSpcReduction="10000"/>
          </a:bodyPr>
          <a:lstStyle/>
          <a:p>
            <a:r>
              <a:rPr lang="en-US" dirty="0"/>
              <a:t>Grievances are a form of complaint and are not related to authorizations.</a:t>
            </a:r>
          </a:p>
          <a:p>
            <a:endParaRPr lang="en-US" dirty="0"/>
          </a:p>
          <a:p>
            <a:r>
              <a:rPr lang="en-US" dirty="0"/>
              <a:t>Grievances must be filed directly with the health plan and can be initiated by calling the member services phone number.</a:t>
            </a:r>
          </a:p>
          <a:p>
            <a:endParaRPr lang="en-US" dirty="0"/>
          </a:p>
          <a:p>
            <a:r>
              <a:rPr lang="en-US" dirty="0"/>
              <a:t>If a member files a grievance an office is expected to respond in writing to the issue raised by the member.  A comprehensive response is essential in determining the validity of the complaint.</a:t>
            </a:r>
          </a:p>
        </p:txBody>
      </p:sp>
      <p:sp>
        <p:nvSpPr>
          <p:cNvPr id="4" name="Slide Number Placeholder 3">
            <a:extLst>
              <a:ext uri="{FF2B5EF4-FFF2-40B4-BE49-F238E27FC236}">
                <a16:creationId xmlns:a16="http://schemas.microsoft.com/office/drawing/2014/main" id="{8C512A8F-CFA1-A0E8-43CF-5114B353B0A0}"/>
              </a:ext>
            </a:extLst>
          </p:cNvPr>
          <p:cNvSpPr>
            <a:spLocks noGrp="1"/>
          </p:cNvSpPr>
          <p:nvPr>
            <p:ph type="sldNum" sz="quarter" idx="12"/>
          </p:nvPr>
        </p:nvSpPr>
        <p:spPr/>
        <p:txBody>
          <a:bodyPr/>
          <a:lstStyle/>
          <a:p>
            <a:fld id="{60FCD170-1CEA-42F9-8A2C-641998CDF461}" type="slidenum">
              <a:rPr lang="en-US" smtClean="0"/>
              <a:t>68</a:t>
            </a:fld>
            <a:endParaRPr lang="en-US"/>
          </a:p>
        </p:txBody>
      </p:sp>
    </p:spTree>
    <p:extLst>
      <p:ext uri="{BB962C8B-B14F-4D97-AF65-F5344CB8AC3E}">
        <p14:creationId xmlns:p14="http://schemas.microsoft.com/office/powerpoint/2010/main" val="14092450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07D3-A858-D302-CB88-103693D55C79}"/>
              </a:ext>
            </a:extLst>
          </p:cNvPr>
          <p:cNvSpPr>
            <a:spLocks noGrp="1"/>
          </p:cNvSpPr>
          <p:nvPr>
            <p:ph type="title"/>
          </p:nvPr>
        </p:nvSpPr>
        <p:spPr>
          <a:xfrm>
            <a:off x="457200" y="274638"/>
            <a:ext cx="8229600" cy="5668962"/>
          </a:xfrm>
        </p:spPr>
        <p:txBody>
          <a:bodyPr>
            <a:normAutofit/>
          </a:bodyPr>
          <a:lstStyle/>
          <a:p>
            <a:r>
              <a:rPr lang="en-US" sz="5400" dirty="0"/>
              <a:t>Notifications</a:t>
            </a:r>
          </a:p>
        </p:txBody>
      </p:sp>
      <p:sp>
        <p:nvSpPr>
          <p:cNvPr id="3" name="Slide Number Placeholder 2">
            <a:extLst>
              <a:ext uri="{FF2B5EF4-FFF2-40B4-BE49-F238E27FC236}">
                <a16:creationId xmlns:a16="http://schemas.microsoft.com/office/drawing/2014/main" id="{3F80945D-0C7C-B2D2-1F1A-CD58C9E65BE6}"/>
              </a:ext>
            </a:extLst>
          </p:cNvPr>
          <p:cNvSpPr>
            <a:spLocks noGrp="1"/>
          </p:cNvSpPr>
          <p:nvPr>
            <p:ph type="sldNum" sz="quarter" idx="12"/>
          </p:nvPr>
        </p:nvSpPr>
        <p:spPr/>
        <p:txBody>
          <a:bodyPr/>
          <a:lstStyle/>
          <a:p>
            <a:fld id="{60FCD170-1CEA-42F9-8A2C-641998CDF461}" type="slidenum">
              <a:rPr lang="en-US" smtClean="0"/>
              <a:t>69</a:t>
            </a:fld>
            <a:endParaRPr lang="en-US"/>
          </a:p>
        </p:txBody>
      </p:sp>
    </p:spTree>
    <p:extLst>
      <p:ext uri="{BB962C8B-B14F-4D97-AF65-F5344CB8AC3E}">
        <p14:creationId xmlns:p14="http://schemas.microsoft.com/office/powerpoint/2010/main" val="49193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FDD8-5878-1815-1000-FCFC293085A5}"/>
              </a:ext>
            </a:extLst>
          </p:cNvPr>
          <p:cNvSpPr>
            <a:spLocks noGrp="1"/>
          </p:cNvSpPr>
          <p:nvPr>
            <p:ph type="title"/>
          </p:nvPr>
        </p:nvSpPr>
        <p:spPr/>
        <p:txBody>
          <a:bodyPr/>
          <a:lstStyle/>
          <a:p>
            <a:r>
              <a:rPr lang="en-US" dirty="0"/>
              <a:t>Case Management</a:t>
            </a:r>
          </a:p>
        </p:txBody>
      </p:sp>
      <p:sp>
        <p:nvSpPr>
          <p:cNvPr id="3" name="Content Placeholder 2">
            <a:extLst>
              <a:ext uri="{FF2B5EF4-FFF2-40B4-BE49-F238E27FC236}">
                <a16:creationId xmlns:a16="http://schemas.microsoft.com/office/drawing/2014/main" id="{EAB4D20E-B35E-AF64-AA0A-7216C44BD10E}"/>
              </a:ext>
            </a:extLst>
          </p:cNvPr>
          <p:cNvSpPr>
            <a:spLocks noGrp="1"/>
          </p:cNvSpPr>
          <p:nvPr>
            <p:ph idx="1"/>
          </p:nvPr>
        </p:nvSpPr>
        <p:spPr/>
        <p:txBody>
          <a:bodyPr>
            <a:normAutofit fontScale="92500" lnSpcReduction="10000"/>
          </a:bodyPr>
          <a:lstStyle/>
          <a:p>
            <a:r>
              <a:rPr lang="en-US" dirty="0"/>
              <a:t>RCHN provides complex case management and care coordination for the following participating plans – </a:t>
            </a:r>
          </a:p>
          <a:p>
            <a:pPr lvl="1"/>
            <a:r>
              <a:rPr lang="en-US" dirty="0"/>
              <a:t>Health Net</a:t>
            </a:r>
          </a:p>
          <a:p>
            <a:pPr lvl="1"/>
            <a:r>
              <a:rPr lang="en-US" dirty="0"/>
              <a:t>Sharp Health Plan</a:t>
            </a:r>
          </a:p>
          <a:p>
            <a:pPr lvl="1"/>
            <a:r>
              <a:rPr lang="en-US" dirty="0"/>
              <a:t>United Healthcare</a:t>
            </a:r>
          </a:p>
          <a:p>
            <a:pPr lvl="1"/>
            <a:endParaRPr lang="en-US" dirty="0"/>
          </a:p>
          <a:p>
            <a:r>
              <a:rPr lang="en-US" dirty="0"/>
              <a:t>Members can be referred by the provider office, or the member can request services, by calling 1-877-276-4543.</a:t>
            </a:r>
          </a:p>
        </p:txBody>
      </p:sp>
      <p:sp>
        <p:nvSpPr>
          <p:cNvPr id="4" name="Slide Number Placeholder 3">
            <a:extLst>
              <a:ext uri="{FF2B5EF4-FFF2-40B4-BE49-F238E27FC236}">
                <a16:creationId xmlns:a16="http://schemas.microsoft.com/office/drawing/2014/main" id="{745F3663-B0DC-7771-E7E3-83C828C512B0}"/>
              </a:ext>
            </a:extLst>
          </p:cNvPr>
          <p:cNvSpPr>
            <a:spLocks noGrp="1"/>
          </p:cNvSpPr>
          <p:nvPr>
            <p:ph type="sldNum" sz="quarter" idx="12"/>
          </p:nvPr>
        </p:nvSpPr>
        <p:spPr/>
        <p:txBody>
          <a:bodyPr/>
          <a:lstStyle/>
          <a:p>
            <a:fld id="{60FCD170-1CEA-42F9-8A2C-641998CDF461}" type="slidenum">
              <a:rPr lang="en-US" smtClean="0"/>
              <a:t>7</a:t>
            </a:fld>
            <a:endParaRPr lang="en-US"/>
          </a:p>
        </p:txBody>
      </p:sp>
    </p:spTree>
    <p:extLst>
      <p:ext uri="{BB962C8B-B14F-4D97-AF65-F5344CB8AC3E}">
        <p14:creationId xmlns:p14="http://schemas.microsoft.com/office/powerpoint/2010/main" val="1871270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ABC966-C850-5830-C7A6-E86E11BF6095}"/>
              </a:ext>
            </a:extLst>
          </p:cNvPr>
          <p:cNvSpPr>
            <a:spLocks noGrp="1"/>
          </p:cNvSpPr>
          <p:nvPr>
            <p:ph type="sldNum" sz="quarter" idx="12"/>
          </p:nvPr>
        </p:nvSpPr>
        <p:spPr/>
        <p:txBody>
          <a:bodyPr/>
          <a:lstStyle/>
          <a:p>
            <a:fld id="{60FCD170-1CEA-42F9-8A2C-641998CDF461}" type="slidenum">
              <a:rPr lang="en-US" smtClean="0"/>
              <a:t>70</a:t>
            </a:fld>
            <a:endParaRPr lang="en-US"/>
          </a:p>
        </p:txBody>
      </p:sp>
      <p:pic>
        <p:nvPicPr>
          <p:cNvPr id="3" name="Picture 3">
            <a:extLst>
              <a:ext uri="{FF2B5EF4-FFF2-40B4-BE49-F238E27FC236}">
                <a16:creationId xmlns:a16="http://schemas.microsoft.com/office/drawing/2014/main" id="{E5D8DFAA-D779-E863-FFDE-BF0399F96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8" y="685801"/>
            <a:ext cx="8961831" cy="550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1747C7B6-74D8-0F81-332B-2D5134AB61E1}"/>
              </a:ext>
            </a:extLst>
          </p:cNvPr>
          <p:cNvSpPr/>
          <p:nvPr/>
        </p:nvSpPr>
        <p:spPr>
          <a:xfrm>
            <a:off x="1752600" y="4191000"/>
            <a:ext cx="19050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661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27346-62F2-C266-46CE-483714769EC5}"/>
              </a:ext>
            </a:extLst>
          </p:cNvPr>
          <p:cNvSpPr>
            <a:spLocks noGrp="1"/>
          </p:cNvSpPr>
          <p:nvPr>
            <p:ph type="sldNum" sz="quarter" idx="12"/>
          </p:nvPr>
        </p:nvSpPr>
        <p:spPr/>
        <p:txBody>
          <a:bodyPr/>
          <a:lstStyle/>
          <a:p>
            <a:fld id="{60FCD170-1CEA-42F9-8A2C-641998CDF461}" type="slidenum">
              <a:rPr lang="en-US" smtClean="0"/>
              <a:t>71</a:t>
            </a:fld>
            <a:endParaRPr lang="en-US"/>
          </a:p>
        </p:txBody>
      </p:sp>
      <p:pic>
        <p:nvPicPr>
          <p:cNvPr id="8" name="Picture 7">
            <a:extLst>
              <a:ext uri="{FF2B5EF4-FFF2-40B4-BE49-F238E27FC236}">
                <a16:creationId xmlns:a16="http://schemas.microsoft.com/office/drawing/2014/main" id="{C9D7EB46-AF86-052C-0626-44F6ECE4107C}"/>
              </a:ext>
            </a:extLst>
          </p:cNvPr>
          <p:cNvPicPr>
            <a:picLocks noChangeAspect="1"/>
          </p:cNvPicPr>
          <p:nvPr/>
        </p:nvPicPr>
        <p:blipFill>
          <a:blip r:embed="rId2"/>
          <a:stretch>
            <a:fillRect/>
          </a:stretch>
        </p:blipFill>
        <p:spPr>
          <a:xfrm>
            <a:off x="1852461" y="-76201"/>
            <a:ext cx="5691339" cy="6591048"/>
          </a:xfrm>
          <a:prstGeom prst="rect">
            <a:avLst/>
          </a:prstGeom>
        </p:spPr>
      </p:pic>
      <p:sp>
        <p:nvSpPr>
          <p:cNvPr id="4" name="Oval 3">
            <a:extLst>
              <a:ext uri="{FF2B5EF4-FFF2-40B4-BE49-F238E27FC236}">
                <a16:creationId xmlns:a16="http://schemas.microsoft.com/office/drawing/2014/main" id="{F43E4D0A-786B-93DC-6D67-D5D44E0D2A2E}"/>
              </a:ext>
            </a:extLst>
          </p:cNvPr>
          <p:cNvSpPr/>
          <p:nvPr/>
        </p:nvSpPr>
        <p:spPr>
          <a:xfrm>
            <a:off x="1583094" y="2705100"/>
            <a:ext cx="6189306" cy="9525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577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ECB052-FA1E-D4B3-02B9-9E37FAE5B18A}"/>
              </a:ext>
            </a:extLst>
          </p:cNvPr>
          <p:cNvSpPr>
            <a:spLocks noGrp="1"/>
          </p:cNvSpPr>
          <p:nvPr>
            <p:ph type="sldNum" sz="quarter" idx="12"/>
          </p:nvPr>
        </p:nvSpPr>
        <p:spPr/>
        <p:txBody>
          <a:bodyPr/>
          <a:lstStyle/>
          <a:p>
            <a:fld id="{60FCD170-1CEA-42F9-8A2C-641998CDF461}" type="slidenum">
              <a:rPr lang="en-US" smtClean="0"/>
              <a:t>72</a:t>
            </a:fld>
            <a:endParaRPr lang="en-US"/>
          </a:p>
        </p:txBody>
      </p:sp>
      <p:pic>
        <p:nvPicPr>
          <p:cNvPr id="6" name="Picture 5">
            <a:extLst>
              <a:ext uri="{FF2B5EF4-FFF2-40B4-BE49-F238E27FC236}">
                <a16:creationId xmlns:a16="http://schemas.microsoft.com/office/drawing/2014/main" id="{C1A56739-281B-9D00-CC8B-F41EABF343D8}"/>
              </a:ext>
            </a:extLst>
          </p:cNvPr>
          <p:cNvPicPr>
            <a:picLocks noChangeAspect="1"/>
          </p:cNvPicPr>
          <p:nvPr/>
        </p:nvPicPr>
        <p:blipFill>
          <a:blip r:embed="rId2"/>
          <a:stretch>
            <a:fillRect/>
          </a:stretch>
        </p:blipFill>
        <p:spPr>
          <a:xfrm>
            <a:off x="2320925" y="-76200"/>
            <a:ext cx="4502150" cy="6477000"/>
          </a:xfrm>
          <a:prstGeom prst="rect">
            <a:avLst/>
          </a:prstGeom>
        </p:spPr>
      </p:pic>
      <p:sp>
        <p:nvSpPr>
          <p:cNvPr id="4" name="Oval 3">
            <a:extLst>
              <a:ext uri="{FF2B5EF4-FFF2-40B4-BE49-F238E27FC236}">
                <a16:creationId xmlns:a16="http://schemas.microsoft.com/office/drawing/2014/main" id="{5FDE385F-79AF-4C72-521C-C2169AA8F79F}"/>
              </a:ext>
            </a:extLst>
          </p:cNvPr>
          <p:cNvSpPr/>
          <p:nvPr/>
        </p:nvSpPr>
        <p:spPr>
          <a:xfrm>
            <a:off x="1828800" y="4343400"/>
            <a:ext cx="5226717" cy="4572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940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D7414C-8A34-E14D-5606-C957B6771B1B}"/>
              </a:ext>
            </a:extLst>
          </p:cNvPr>
          <p:cNvSpPr>
            <a:spLocks noGrp="1"/>
          </p:cNvSpPr>
          <p:nvPr>
            <p:ph type="sldNum" sz="quarter" idx="12"/>
          </p:nvPr>
        </p:nvSpPr>
        <p:spPr/>
        <p:txBody>
          <a:bodyPr/>
          <a:lstStyle/>
          <a:p>
            <a:fld id="{60FCD170-1CEA-42F9-8A2C-641998CDF461}" type="slidenum">
              <a:rPr lang="en-US" smtClean="0"/>
              <a:t>73</a:t>
            </a:fld>
            <a:endParaRPr lang="en-US"/>
          </a:p>
        </p:txBody>
      </p:sp>
      <p:pic>
        <p:nvPicPr>
          <p:cNvPr id="5" name="Picture 4">
            <a:extLst>
              <a:ext uri="{FF2B5EF4-FFF2-40B4-BE49-F238E27FC236}">
                <a16:creationId xmlns:a16="http://schemas.microsoft.com/office/drawing/2014/main" id="{22017427-AB80-AC6A-96DC-5D1F4DC47EED}"/>
              </a:ext>
            </a:extLst>
          </p:cNvPr>
          <p:cNvPicPr>
            <a:picLocks noChangeAspect="1"/>
          </p:cNvPicPr>
          <p:nvPr/>
        </p:nvPicPr>
        <p:blipFill>
          <a:blip r:embed="rId2"/>
          <a:stretch>
            <a:fillRect/>
          </a:stretch>
        </p:blipFill>
        <p:spPr>
          <a:xfrm>
            <a:off x="1905000" y="-76200"/>
            <a:ext cx="5256213" cy="6689725"/>
          </a:xfrm>
          <a:prstGeom prst="rect">
            <a:avLst/>
          </a:prstGeom>
        </p:spPr>
      </p:pic>
    </p:spTree>
    <p:extLst>
      <p:ext uri="{BB962C8B-B14F-4D97-AF65-F5344CB8AC3E}">
        <p14:creationId xmlns:p14="http://schemas.microsoft.com/office/powerpoint/2010/main" val="3906306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07D3-A858-D302-CB88-103693D55C79}"/>
              </a:ext>
            </a:extLst>
          </p:cNvPr>
          <p:cNvSpPr>
            <a:spLocks noGrp="1"/>
          </p:cNvSpPr>
          <p:nvPr>
            <p:ph type="title"/>
          </p:nvPr>
        </p:nvSpPr>
        <p:spPr>
          <a:xfrm>
            <a:off x="457200" y="274638"/>
            <a:ext cx="8229600" cy="5668962"/>
          </a:xfrm>
        </p:spPr>
        <p:txBody>
          <a:bodyPr>
            <a:normAutofit/>
          </a:bodyPr>
          <a:lstStyle/>
          <a:p>
            <a:r>
              <a:rPr lang="en-US" sz="5400" dirty="0"/>
              <a:t>Questions?</a:t>
            </a:r>
          </a:p>
        </p:txBody>
      </p:sp>
      <p:sp>
        <p:nvSpPr>
          <p:cNvPr id="3" name="Slide Number Placeholder 2">
            <a:extLst>
              <a:ext uri="{FF2B5EF4-FFF2-40B4-BE49-F238E27FC236}">
                <a16:creationId xmlns:a16="http://schemas.microsoft.com/office/drawing/2014/main" id="{3F80945D-0C7C-B2D2-1F1A-CD58C9E65BE6}"/>
              </a:ext>
            </a:extLst>
          </p:cNvPr>
          <p:cNvSpPr>
            <a:spLocks noGrp="1"/>
          </p:cNvSpPr>
          <p:nvPr>
            <p:ph type="sldNum" sz="quarter" idx="12"/>
          </p:nvPr>
        </p:nvSpPr>
        <p:spPr/>
        <p:txBody>
          <a:bodyPr/>
          <a:lstStyle/>
          <a:p>
            <a:fld id="{60FCD170-1CEA-42F9-8A2C-641998CDF461}" type="slidenum">
              <a:rPr lang="en-US" smtClean="0"/>
              <a:t>74</a:t>
            </a:fld>
            <a:endParaRPr lang="en-US"/>
          </a:p>
        </p:txBody>
      </p:sp>
    </p:spTree>
    <p:extLst>
      <p:ext uri="{BB962C8B-B14F-4D97-AF65-F5344CB8AC3E}">
        <p14:creationId xmlns:p14="http://schemas.microsoft.com/office/powerpoint/2010/main" val="79070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51AE-309C-58DA-767A-7E2409B698B8}"/>
              </a:ext>
            </a:extLst>
          </p:cNvPr>
          <p:cNvSpPr>
            <a:spLocks noGrp="1"/>
          </p:cNvSpPr>
          <p:nvPr>
            <p:ph type="title"/>
          </p:nvPr>
        </p:nvSpPr>
        <p:spPr>
          <a:xfrm>
            <a:off x="457200" y="274638"/>
            <a:ext cx="8229600" cy="5211762"/>
          </a:xfrm>
        </p:spPr>
        <p:txBody>
          <a:bodyPr>
            <a:normAutofit/>
          </a:bodyPr>
          <a:lstStyle/>
          <a:p>
            <a:r>
              <a:rPr lang="en-US" sz="5400" dirty="0"/>
              <a:t>Molina</a:t>
            </a:r>
            <a:br>
              <a:rPr lang="en-US" sz="5400" dirty="0"/>
            </a:br>
            <a:r>
              <a:rPr lang="en-US" sz="5400" dirty="0"/>
              <a:t>&amp;</a:t>
            </a:r>
            <a:br>
              <a:rPr lang="en-US" sz="5400" dirty="0"/>
            </a:br>
            <a:r>
              <a:rPr lang="en-US" sz="5400" dirty="0"/>
              <a:t>Community Health Group</a:t>
            </a:r>
          </a:p>
        </p:txBody>
      </p:sp>
      <p:sp>
        <p:nvSpPr>
          <p:cNvPr id="3" name="Slide Number Placeholder 2">
            <a:extLst>
              <a:ext uri="{FF2B5EF4-FFF2-40B4-BE49-F238E27FC236}">
                <a16:creationId xmlns:a16="http://schemas.microsoft.com/office/drawing/2014/main" id="{596D5815-E8F6-9AD6-E446-6017A930CE34}"/>
              </a:ext>
            </a:extLst>
          </p:cNvPr>
          <p:cNvSpPr>
            <a:spLocks noGrp="1"/>
          </p:cNvSpPr>
          <p:nvPr>
            <p:ph type="sldNum" sz="quarter" idx="12"/>
          </p:nvPr>
        </p:nvSpPr>
        <p:spPr/>
        <p:txBody>
          <a:bodyPr/>
          <a:lstStyle/>
          <a:p>
            <a:fld id="{60FCD170-1CEA-42F9-8A2C-641998CDF461}" type="slidenum">
              <a:rPr lang="en-US" smtClean="0"/>
              <a:t>8</a:t>
            </a:fld>
            <a:endParaRPr lang="en-US"/>
          </a:p>
        </p:txBody>
      </p:sp>
    </p:spTree>
    <p:extLst>
      <p:ext uri="{BB962C8B-B14F-4D97-AF65-F5344CB8AC3E}">
        <p14:creationId xmlns:p14="http://schemas.microsoft.com/office/powerpoint/2010/main" val="68862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CD95-ADB3-0D35-2E07-E51475B9C602}"/>
              </a:ext>
            </a:extLst>
          </p:cNvPr>
          <p:cNvSpPr>
            <a:spLocks noGrp="1"/>
          </p:cNvSpPr>
          <p:nvPr>
            <p:ph type="title"/>
          </p:nvPr>
        </p:nvSpPr>
        <p:spPr>
          <a:xfrm>
            <a:off x="438705" y="160337"/>
            <a:ext cx="8229600" cy="1143000"/>
          </a:xfrm>
        </p:spPr>
        <p:txBody>
          <a:bodyPr>
            <a:normAutofit fontScale="90000"/>
          </a:bodyPr>
          <a:lstStyle/>
          <a:p>
            <a:r>
              <a:rPr lang="en-US" dirty="0"/>
              <a:t>Molina &amp; Community Health Group (CHG)</a:t>
            </a:r>
          </a:p>
        </p:txBody>
      </p:sp>
      <p:sp>
        <p:nvSpPr>
          <p:cNvPr id="3" name="Content Placeholder 2">
            <a:extLst>
              <a:ext uri="{FF2B5EF4-FFF2-40B4-BE49-F238E27FC236}">
                <a16:creationId xmlns:a16="http://schemas.microsoft.com/office/drawing/2014/main" id="{D59435E8-31B7-2BB7-EB06-439E75633E9A}"/>
              </a:ext>
            </a:extLst>
          </p:cNvPr>
          <p:cNvSpPr>
            <a:spLocks noGrp="1"/>
          </p:cNvSpPr>
          <p:nvPr>
            <p:ph idx="1"/>
          </p:nvPr>
        </p:nvSpPr>
        <p:spPr>
          <a:xfrm>
            <a:off x="457200" y="1371600"/>
            <a:ext cx="8305800" cy="4953000"/>
          </a:xfrm>
        </p:spPr>
        <p:txBody>
          <a:bodyPr>
            <a:normAutofit fontScale="85000" lnSpcReduction="10000"/>
          </a:bodyPr>
          <a:lstStyle/>
          <a:p>
            <a:r>
              <a:rPr lang="en-US" sz="2400" dirty="0"/>
              <a:t>These members are included under Rady Children’s Specialists of San Diego (RCSSD) and they are not part of the RCHN group.</a:t>
            </a:r>
          </a:p>
          <a:p>
            <a:endParaRPr lang="en-US" sz="2400" dirty="0"/>
          </a:p>
          <a:p>
            <a:r>
              <a:rPr lang="en-US" sz="2400" dirty="0"/>
              <a:t>Members are in San Diego County ONLY.</a:t>
            </a:r>
          </a:p>
          <a:p>
            <a:endParaRPr lang="en-US" sz="2400" dirty="0"/>
          </a:p>
          <a:p>
            <a:r>
              <a:rPr lang="en-US" sz="2400" dirty="0"/>
              <a:t>We do not provide member services support for these members.  Members should be referred to Molina or CHG directly, not to RCHN.</a:t>
            </a:r>
          </a:p>
          <a:p>
            <a:endParaRPr lang="en-US" sz="2400" dirty="0"/>
          </a:p>
          <a:p>
            <a:r>
              <a:rPr lang="en-US" sz="2400" dirty="0"/>
              <a:t>Age Out Rules:</a:t>
            </a:r>
          </a:p>
          <a:p>
            <a:pPr lvl="1"/>
            <a:r>
              <a:rPr lang="en-US" sz="2000" dirty="0"/>
              <a:t>Molina members age out the day prior to their 18</a:t>
            </a:r>
            <a:r>
              <a:rPr lang="en-US" sz="2000" baseline="30000" dirty="0"/>
              <a:t>th</a:t>
            </a:r>
            <a:r>
              <a:rPr lang="en-US" sz="2000" dirty="0"/>
              <a:t> birthday.</a:t>
            </a:r>
          </a:p>
          <a:p>
            <a:pPr lvl="2"/>
            <a:r>
              <a:rPr lang="en-US" sz="1600" dirty="0"/>
              <a:t>Example: The member turns 18 on 08/18/2025 – their last day with the group is 08/17/2025</a:t>
            </a:r>
          </a:p>
          <a:p>
            <a:pPr lvl="1"/>
            <a:r>
              <a:rPr lang="en-US" sz="2000" dirty="0"/>
              <a:t>CHG members age out the last day of the month before the month of their 18</a:t>
            </a:r>
            <a:r>
              <a:rPr lang="en-US" sz="2000" baseline="30000" dirty="0"/>
              <a:t>th</a:t>
            </a:r>
            <a:r>
              <a:rPr lang="en-US" sz="2000" dirty="0"/>
              <a:t> birthday.</a:t>
            </a:r>
          </a:p>
          <a:p>
            <a:pPr lvl="2"/>
            <a:r>
              <a:rPr lang="en-US" sz="1600" dirty="0"/>
              <a:t>Example: The member turns 18 on 08/18/2025 – their last day with the group is 07/31/2025</a:t>
            </a:r>
          </a:p>
        </p:txBody>
      </p:sp>
      <p:sp>
        <p:nvSpPr>
          <p:cNvPr id="4" name="Slide Number Placeholder 3">
            <a:extLst>
              <a:ext uri="{FF2B5EF4-FFF2-40B4-BE49-F238E27FC236}">
                <a16:creationId xmlns:a16="http://schemas.microsoft.com/office/drawing/2014/main" id="{A0B804A8-77CC-00EA-4ADF-7C79E2AF50DA}"/>
              </a:ext>
            </a:extLst>
          </p:cNvPr>
          <p:cNvSpPr>
            <a:spLocks noGrp="1"/>
          </p:cNvSpPr>
          <p:nvPr>
            <p:ph type="sldNum" sz="quarter" idx="12"/>
          </p:nvPr>
        </p:nvSpPr>
        <p:spPr/>
        <p:txBody>
          <a:bodyPr/>
          <a:lstStyle/>
          <a:p>
            <a:fld id="{60FCD170-1CEA-42F9-8A2C-641998CDF461}" type="slidenum">
              <a:rPr lang="en-US" smtClean="0"/>
              <a:t>9</a:t>
            </a:fld>
            <a:endParaRPr lang="en-US"/>
          </a:p>
        </p:txBody>
      </p:sp>
    </p:spTree>
    <p:extLst>
      <p:ext uri="{BB962C8B-B14F-4D97-AF65-F5344CB8AC3E}">
        <p14:creationId xmlns:p14="http://schemas.microsoft.com/office/powerpoint/2010/main" val="1046795669"/>
      </p:ext>
    </p:extLst>
  </p:cSld>
  <p:clrMapOvr>
    <a:masterClrMapping/>
  </p:clrMapOvr>
</p:sld>
</file>

<file path=ppt/theme/theme1.xml><?xml version="1.0" encoding="utf-8"?>
<a:theme xmlns:a="http://schemas.openxmlformats.org/drawingml/2006/main" name="Rady teal on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dy blue on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ady white on te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ady white on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F9B4A6A35CFD4785E15521483C2D8F" ma:contentTypeVersion="3" ma:contentTypeDescription="Create a new document." ma:contentTypeScope="" ma:versionID="0657e9531faa5786dc522d386fd292ef">
  <xsd:schema xmlns:xsd="http://www.w3.org/2001/XMLSchema" xmlns:xs="http://www.w3.org/2001/XMLSchema" xmlns:p="http://schemas.microsoft.com/office/2006/metadata/properties" xmlns:ns2="80f460b5-96dd-43e4-8938-f90afe8961d5" targetNamespace="http://schemas.microsoft.com/office/2006/metadata/properties" ma:root="true" ma:fieldsID="f6ace0778b1dbd099901fa020dde184d" ns2:_="">
    <xsd:import namespace="80f460b5-96dd-43e4-8938-f90afe8961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460b5-96dd-43e4-8938-f90afe896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1CEC0F-404F-4B8E-91AF-E7305D566208}">
  <ds:schemaRefs>
    <ds:schemaRef ds:uri="http://schemas.microsoft.com/sharepoint/v3/contenttype/forms"/>
  </ds:schemaRefs>
</ds:datastoreItem>
</file>

<file path=customXml/itemProps2.xml><?xml version="1.0" encoding="utf-8"?>
<ds:datastoreItem xmlns:ds="http://schemas.openxmlformats.org/officeDocument/2006/customXml" ds:itemID="{3465B63A-8607-4462-8B1E-324A2833B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f460b5-96dd-43e4-8938-f90afe896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B3F656-77BB-40D7-A941-6ABC41E8120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rady-childrens-powerpoint-template_standard (1) - Copy</Template>
  <TotalTime>387</TotalTime>
  <Words>3113</Words>
  <Application>Microsoft Office PowerPoint</Application>
  <PresentationFormat>On-screen Show (4:3)</PresentationFormat>
  <Paragraphs>524</Paragraphs>
  <Slides>74</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74</vt:i4>
      </vt:variant>
    </vt:vector>
  </HeadingPairs>
  <TitlesOfParts>
    <vt:vector size="80" baseType="lpstr">
      <vt:lpstr>Arial</vt:lpstr>
      <vt:lpstr>Calibri</vt:lpstr>
      <vt:lpstr>Rady teal on white</vt:lpstr>
      <vt:lpstr>Rady blue on white</vt:lpstr>
      <vt:lpstr>Rady white on teal</vt:lpstr>
      <vt:lpstr>Rady white on blue</vt:lpstr>
      <vt:lpstr>Rady Children’s Health Network (RCHN)</vt:lpstr>
      <vt:lpstr>Agenda</vt:lpstr>
      <vt:lpstr>Contact List</vt:lpstr>
      <vt:lpstr>UM Operations Staff</vt:lpstr>
      <vt:lpstr>RCHN Participating Health Plans</vt:lpstr>
      <vt:lpstr>Age Out Rules</vt:lpstr>
      <vt:lpstr>Case Management</vt:lpstr>
      <vt:lpstr>Molina &amp; Community Health Group</vt:lpstr>
      <vt:lpstr>Molina &amp; Community Health Group (CHG)</vt:lpstr>
      <vt:lpstr>Authorizations</vt:lpstr>
      <vt:lpstr>Decision Turn Around Time (TAT)</vt:lpstr>
      <vt:lpstr>Website Resources</vt:lpstr>
      <vt:lpstr>Second Opinion Consultations</vt:lpstr>
      <vt:lpstr>California Children’s Services (CCS)</vt:lpstr>
      <vt:lpstr>Authorization Request Form</vt:lpstr>
      <vt:lpstr>PowerPoint Presentation</vt:lpstr>
      <vt:lpstr>PowerPoint Presentation</vt:lpstr>
      <vt:lpstr>Quick Reference Guides</vt:lpstr>
      <vt:lpstr>Ambulatory Blood Pressure Monitoring</vt:lpstr>
      <vt:lpstr>Acupuncture</vt:lpstr>
      <vt:lpstr>Bariatric Surgery Services</vt:lpstr>
      <vt:lpstr>Chiropractic</vt:lpstr>
      <vt:lpstr>Circumcision</vt:lpstr>
      <vt:lpstr>PowerPoint Presentation</vt:lpstr>
      <vt:lpstr>Cochlear Implants/Hearing Aids</vt:lpstr>
      <vt:lpstr>CT Scan/MRI</vt:lpstr>
      <vt:lpstr>PowerPoint Presentation</vt:lpstr>
      <vt:lpstr>Dental Anesthesia</vt:lpstr>
      <vt:lpstr>Dermatology</vt:lpstr>
      <vt:lpstr>PowerPoint Presentation</vt:lpstr>
      <vt:lpstr>Developmental Behavioral Pediatrics</vt:lpstr>
      <vt:lpstr>Durable Medical Equipment (DME)/Orthotics &amp; Prosthetics</vt:lpstr>
      <vt:lpstr>Vendor must be contracted with:</vt:lpstr>
      <vt:lpstr>Dysphagia/Swallow Study</vt:lpstr>
      <vt:lpstr>Ear, Nose, &amp; Throat (ENT)</vt:lpstr>
      <vt:lpstr>PowerPoint Presentation</vt:lpstr>
      <vt:lpstr>Endocrinology</vt:lpstr>
      <vt:lpstr>PowerPoint Presentation</vt:lpstr>
      <vt:lpstr>Gastroenterology</vt:lpstr>
      <vt:lpstr>PowerPoint Presentation</vt:lpstr>
      <vt:lpstr>PowerPoint Presentation</vt:lpstr>
      <vt:lpstr>Genetic Testing</vt:lpstr>
      <vt:lpstr>Home Health Services</vt:lpstr>
      <vt:lpstr>Infused or Injected Medications</vt:lpstr>
      <vt:lpstr>Excluded Infused or Injected Medications</vt:lpstr>
      <vt:lpstr>PowerPoint Presentation</vt:lpstr>
      <vt:lpstr>Neuropsychology</vt:lpstr>
      <vt:lpstr>Nutrition Counseling</vt:lpstr>
      <vt:lpstr>PowerPoint Presentation</vt:lpstr>
      <vt:lpstr>Ophthalmology/Vision Services</vt:lpstr>
      <vt:lpstr>PowerPoint Presentation</vt:lpstr>
      <vt:lpstr>Out of Network Services</vt:lpstr>
      <vt:lpstr>PET Scan</vt:lpstr>
      <vt:lpstr>Radiation Oncology</vt:lpstr>
      <vt:lpstr>Rheumatology</vt:lpstr>
      <vt:lpstr>PowerPoint Presentation</vt:lpstr>
      <vt:lpstr>Surgical Procedures</vt:lpstr>
      <vt:lpstr>Therapy</vt:lpstr>
      <vt:lpstr>Therapy - School Services</vt:lpstr>
      <vt:lpstr>Transportation</vt:lpstr>
      <vt:lpstr>PowerPoint Presentation</vt:lpstr>
      <vt:lpstr>RCHN Excluded Services</vt:lpstr>
      <vt:lpstr>CHG Excluded Services</vt:lpstr>
      <vt:lpstr>Molina Excluded Services</vt:lpstr>
      <vt:lpstr>Appeals &amp; Grievances</vt:lpstr>
      <vt:lpstr>Peer to Peer Requests</vt:lpstr>
      <vt:lpstr>Member Appeals</vt:lpstr>
      <vt:lpstr>Grievances</vt:lpstr>
      <vt:lpstr>Notifications</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Katie</dc:creator>
  <cp:lastModifiedBy>Coleman, Katie</cp:lastModifiedBy>
  <cp:revision>13</cp:revision>
  <dcterms:created xsi:type="dcterms:W3CDTF">2025-01-10T01:24:24Z</dcterms:created>
  <dcterms:modified xsi:type="dcterms:W3CDTF">2026-03-23T16:54:28Z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0x0101007CF9B4A6A35CFD4785E15521483C2D8F</vt:lpwstr>
  </property>
</Properties>
</file>